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50"/>
  </p:handoutMasterIdLst>
  <p:sldIdLst>
    <p:sldId id="3086" r:id="rId4"/>
    <p:sldId id="3108" r:id="rId6"/>
    <p:sldId id="3102" r:id="rId7"/>
    <p:sldId id="3114" r:id="rId8"/>
    <p:sldId id="3115" r:id="rId9"/>
    <p:sldId id="3119" r:id="rId10"/>
    <p:sldId id="3118" r:id="rId11"/>
    <p:sldId id="3116" r:id="rId12"/>
    <p:sldId id="3120" r:id="rId13"/>
    <p:sldId id="3121" r:id="rId14"/>
    <p:sldId id="3122" r:id="rId15"/>
    <p:sldId id="3124" r:id="rId16"/>
    <p:sldId id="3123" r:id="rId17"/>
    <p:sldId id="3125" r:id="rId18"/>
    <p:sldId id="3126" r:id="rId19"/>
    <p:sldId id="3127" r:id="rId20"/>
    <p:sldId id="3128" r:id="rId21"/>
    <p:sldId id="3129" r:id="rId22"/>
    <p:sldId id="3130" r:id="rId23"/>
    <p:sldId id="3131" r:id="rId24"/>
    <p:sldId id="3132" r:id="rId25"/>
    <p:sldId id="3133" r:id="rId26"/>
    <p:sldId id="3134" r:id="rId27"/>
    <p:sldId id="3111" r:id="rId28"/>
    <p:sldId id="3117" r:id="rId29"/>
    <p:sldId id="3135" r:id="rId30"/>
    <p:sldId id="3136" r:id="rId31"/>
    <p:sldId id="3137" r:id="rId32"/>
    <p:sldId id="3138" r:id="rId33"/>
    <p:sldId id="3139" r:id="rId34"/>
    <p:sldId id="3140" r:id="rId35"/>
    <p:sldId id="3142" r:id="rId36"/>
    <p:sldId id="3141" r:id="rId37"/>
    <p:sldId id="3112" r:id="rId38"/>
    <p:sldId id="3143" r:id="rId39"/>
    <p:sldId id="3144" r:id="rId40"/>
    <p:sldId id="3145" r:id="rId41"/>
    <p:sldId id="3113" r:id="rId42"/>
    <p:sldId id="3098" r:id="rId43"/>
    <p:sldId id="3146" r:id="rId44"/>
    <p:sldId id="3151" r:id="rId45"/>
    <p:sldId id="3148" r:id="rId46"/>
    <p:sldId id="3150" r:id="rId47"/>
    <p:sldId id="3149" r:id="rId48"/>
    <p:sldId id="3110" r:id="rId49"/>
  </p:sldIdLst>
  <p:sldSz cx="12858750" cy="7232650"/>
  <p:notesSz cx="6858000" cy="9144000"/>
  <p:custDataLst>
    <p:tags r:id="rId5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4BC"/>
    <a:srgbClr val="F84E4B"/>
    <a:srgbClr val="90D0FD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2986" autoAdjust="0"/>
  </p:normalViewPr>
  <p:slideViewPr>
    <p:cSldViewPr>
      <p:cViewPr varScale="1">
        <p:scale>
          <a:sx n="71" d="100"/>
          <a:sy n="71" d="100"/>
        </p:scale>
        <p:origin x="660" y="54"/>
      </p:cViewPr>
      <p:guideLst>
        <p:guide orient="horz" pos="282"/>
        <p:guide pos="7044"/>
        <p:guide orient="horz" pos="4047"/>
        <p:guide pos="2372"/>
        <p:guide pos="82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92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4" Type="http://schemas.openxmlformats.org/officeDocument/2006/relationships/tags" Target="tags/tag1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858750" cy="723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20"/>
            <a:ext cx="11572875" cy="477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defTabSz="964565" rtl="0" eaLnBrk="1" latinLnBrk="0" hangingPunct="1"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315" indent="-361315" algn="l" defTabSz="964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783590" indent="-301625" algn="l" defTabSz="964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55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1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11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-2" y="0"/>
            <a:ext cx="12858752" cy="7217923"/>
          </a:xfrm>
          <a:prstGeom prst="rect">
            <a:avLst/>
          </a:prstGeom>
          <a:blipFill dpi="0" rotWithShape="1">
            <a:blip r:embed="rId1"/>
            <a:srcRect/>
            <a:stretch>
              <a:fillRect t="-9524" b="-952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103591"/>
            <a:ext cx="12858750" cy="2473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09695" y="1010717"/>
            <a:ext cx="1630722" cy="1630722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867032" y="2024280"/>
            <a:ext cx="723176" cy="723176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891248" y="2123282"/>
            <a:ext cx="650219" cy="65021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646805" y="4810125"/>
            <a:ext cx="248856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培训讲师：安环健</a:t>
            </a:r>
            <a:endParaRPr lang="zh-CN" altLang="en-US" sz="20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44368" y="3629147"/>
            <a:ext cx="115700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厂内机动车辆</a:t>
            </a:r>
            <a:r>
              <a:rPr lang="zh-CN" altLang="en-US" sz="6000" b="1" smtClean="0">
                <a:solidFill>
                  <a:schemeClr val="bg1"/>
                </a:solidFill>
              </a:rPr>
              <a:t>防火防爆安全知识</a:t>
            </a:r>
            <a:endParaRPr lang="zh-CN" altLang="en-US" sz="6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7149455" y="4786922"/>
            <a:ext cx="321468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培训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日期</a:t>
            </a:r>
            <a:r>
              <a:rPr lang="zh-CN" altLang="en-US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  <a:r>
              <a:rPr lang="zh-CN" altLang="en-US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年</a:t>
            </a:r>
            <a:r>
              <a:rPr lang="en-US" altLang="zh-CN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7</a:t>
            </a:r>
            <a:r>
              <a:rPr lang="zh-CN" altLang="en-US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月</a:t>
            </a:r>
            <a:r>
              <a:rPr lang="en-US" altLang="zh-CN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7</a:t>
            </a:r>
            <a:r>
              <a:rPr lang="zh-CN" altLang="en-US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日</a:t>
            </a:r>
            <a:endParaRPr lang="zh-CN" altLang="en-US" sz="20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3937306" y="4567440"/>
            <a:ext cx="7820662" cy="2073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256634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090988" y="2764817"/>
            <a:ext cx="3234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在生产过程中，凡是超出有效范围的燃烧称为火灾。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314571" y="4805177"/>
            <a:ext cx="7011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例如在机动车辆维修中，利用电气焊修补油路管或油箱渗漏时，高温电弧或金属熔渣将周围的可燃物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汽油、柴油、油棉纱等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引燃，从而使车辆烧毁，导致人员烧伤等，这就是超出了电气焊作业的有效范围。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869536" y="1942839"/>
            <a:ext cx="3888432" cy="2505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306" y="1942840"/>
            <a:ext cx="3692074" cy="2505731"/>
          </a:xfrm>
          <a:prstGeom prst="rect">
            <a:avLst/>
          </a:prstGeom>
        </p:spPr>
      </p:pic>
      <p:sp>
        <p:nvSpPr>
          <p:cNvPr id="16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62822" y="4816279"/>
            <a:ext cx="68195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可燃性液体以外，某些能蒸发蒸气的固体，如石腊、樟脑、荼等，其表面上所产生的蒸气，当达到一定浓度与空气混合而成为可燃混合气，若与明火接触，也能出现闪燃现象。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>
            <a:spLocks noChangeAspect="1"/>
          </p:cNvSpPr>
          <p:nvPr/>
        </p:nvSpPr>
        <p:spPr>
          <a:xfrm rot="5400000">
            <a:off x="3026692" y="3221722"/>
            <a:ext cx="1587057" cy="136815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5400000">
            <a:off x="3719723" y="1981553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5400000">
            <a:off x="4399510" y="3228605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5400000">
            <a:off x="3719723" y="4468774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188374" y="2246772"/>
            <a:ext cx="643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各种液体表面都会产生一定量的蒸气，蒸气的浓度则取决于该液体的温度。液体温度越高，蒸发的蒸气亦越多。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62192" y="3323081"/>
            <a:ext cx="64476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在正常温度下，可燃液体表面或容器内的蒸气与空气混合后，形成可燃混合气体或可燃液体，遇到着火源而发生一闪即灭的瞬间火苗、闪光的燃烧现象，称为闪燃。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7007" y="3449664"/>
            <a:ext cx="128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闪燃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44777" y="2368876"/>
            <a:ext cx="7369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38036" y="3597443"/>
            <a:ext cx="6495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11337" y="4883821"/>
            <a:ext cx="6038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81103" y="1842309"/>
            <a:ext cx="756084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hangingPunct="1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引起闪燃的最低温度，称为闪点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闪点的概念主要适用于可燃性液体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在可燃性液体温度高于其闪点时，则随时都有被火点燃的危险。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当可燃性液体温度低于闪点时，蒸发速度较慢，所蒸发出来的蒸气仅能维持短时间的燃烧，不能提供足够的蒸气补充维持稳定的燃烧。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也就是说，在闪点的温度时，燃烧的仅仅是可燃性液体所蒸发的那些蒸气，并不是液体能够燃烧，即还没有达到使液体能燃烧的温度，所以可燃性液体会发生一闪即灭的闪燃现象。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不同的可燃性液体有不同的闪点，闪点越低，其火灾危险性则越大。而闪点又是评定可燃性液体火灾危险性的主要依据。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49055" y="1444550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常用的几种易燃油料的闪点值如表中所示：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405039" y="2349416"/>
          <a:ext cx="8686900" cy="363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42"/>
                <a:gridCol w="1397262"/>
                <a:gridCol w="1052024"/>
                <a:gridCol w="1224643"/>
                <a:gridCol w="1395741"/>
                <a:gridCol w="1053545"/>
                <a:gridCol w="1224643"/>
              </a:tblGrid>
              <a:tr h="1211648"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纯酒精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柴油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煤油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齿轮油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211648"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闪电（℃）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-58~10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&gt;50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</a:t>
                      </a:r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&gt;185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&gt;180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21164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闪点（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</a:t>
                      </a:r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~283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&gt;323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310~318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&gt;458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&gt;4553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62822" y="5149192"/>
            <a:ext cx="6819588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控制可燃物质的温度在燃点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以下是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预防发生火灾的措施之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>
            <a:spLocks noChangeAspect="1"/>
          </p:cNvSpPr>
          <p:nvPr/>
        </p:nvSpPr>
        <p:spPr>
          <a:xfrm rot="5400000">
            <a:off x="3026692" y="3221722"/>
            <a:ext cx="1587057" cy="136815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5400000">
            <a:off x="3727359" y="1974756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5400000">
            <a:off x="4402630" y="3225746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5400000">
            <a:off x="3718554" y="4472711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238947" y="1888133"/>
            <a:ext cx="63029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着火，就是可燃物质与火源接触而燃烧，并且在火源撤离后仍然能保持继续燃烧的现象。可燃性物质发生着火的最低温度，称为着火点或燃点。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62192" y="3323081"/>
            <a:ext cx="6045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可燃液体的闪点与燃点的区别：在燃点时燃烧的不仅是蒸气，而且是液体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即液体已达到燃烧温度，可提供保持稳定燃烧的蒸气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；移动火源后，在闪点时闪燃立即熄灭，而在燃点时则能连续燃烧。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7007" y="3492188"/>
            <a:ext cx="128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着火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与燃点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82248" y="2445470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86254" y="3629527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78955" y="4894222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85283" y="4787681"/>
            <a:ext cx="5875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可燃物质由于外界加热，温度升高，当达到其自燃点时，即出现着火燃烧的现象，称为受热自燃。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>
            <a:spLocks noChangeAspect="1"/>
          </p:cNvSpPr>
          <p:nvPr/>
        </p:nvSpPr>
        <p:spPr>
          <a:xfrm rot="5400000">
            <a:off x="3026692" y="3264246"/>
            <a:ext cx="1587057" cy="136815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5400000">
            <a:off x="3736055" y="2066712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5400000">
            <a:off x="3659931" y="4506754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213660" y="1860972"/>
            <a:ext cx="5798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可燃物质受热升温，无需明火作用而发生自行着火的现象，称为自燃。自燃点是指可燃物质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不论是固态、液态或气态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在没有外部火源的条件下，能自动引燃和继续燃烧的最低温度。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7007" y="3492188"/>
            <a:ext cx="128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自然点与受热自然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20220" y="2514177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97049" y="4997610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98614" y="4492480"/>
            <a:ext cx="8960235" cy="150010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66304" y="1811096"/>
            <a:ext cx="5092545" cy="2476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68254" y="4636496"/>
            <a:ext cx="7704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机动车辆驾驶和维修中，常用油料的自燃点分别是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698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803K(415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530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、煤油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513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563K(240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290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、柴油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583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653K(350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380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614" y="1811096"/>
            <a:ext cx="3867690" cy="24768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265891" y="1845866"/>
            <a:ext cx="4893370" cy="23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物质的自燃点越低，发生火灾的危险性则越大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。物质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受热自燃也是发生火灾事故的重要原因之一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火灾事故案例中分析可知，许多火灾事故是因可燃物质受热自燃所引起的。因此，掌握可燃物质的自燃点，对防火工作有着极其重要的作用。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00313" y="2817469"/>
            <a:ext cx="5289702" cy="295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728196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04022" y="2906728"/>
            <a:ext cx="50822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由于物理变化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温度、体积和压力等因素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例如蒸汽锅炉的爆炸，其原因是过热的水迅速蒸发出大量的蒸汽，并且蒸汽压力超过锅炉强度的极限而引起的爆炸，其破坏程度取决于锅炉蒸汽压力。发生物理爆炸的前后，爆炸物质的性质及化学成分均不改变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33031" y="1748157"/>
            <a:ext cx="77048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爆炸，是物质在瞬间以机械功的形式释放出大量气体和能量的现象。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66" y="2817469"/>
            <a:ext cx="3589640" cy="29527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4629175" y="5338899"/>
            <a:ext cx="6575123" cy="949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645239" y="3594139"/>
            <a:ext cx="6575123" cy="949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645239" y="1841831"/>
            <a:ext cx="6575123" cy="949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252335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7208" y="1888133"/>
            <a:ext cx="61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化学性爆炸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是由于物质在极短时间内完成的化学反应，形成其它物质，同时放出大量热量和气体的现象。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55667" y="3616453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在发生化学性爆炸时还会产生强大的冲击波，这种冲击波不仅能推倒建筑物，对在场人员还具有杀伤作用。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15382" y="5384059"/>
            <a:ext cx="6383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化学性爆炸的实质是高速燃烧。化学反应的高速度、同时产生大量气体和热量，是化学性爆炸的三个基本要素。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>
            <a:spLocks noChangeAspect="1"/>
          </p:cNvSpPr>
          <p:nvPr/>
        </p:nvSpPr>
        <p:spPr>
          <a:xfrm>
            <a:off x="3768253" y="1792811"/>
            <a:ext cx="1047129" cy="104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3768253" y="3541345"/>
            <a:ext cx="1047129" cy="104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3768253" y="5289879"/>
            <a:ext cx="1047129" cy="104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82837" y="2095417"/>
            <a:ext cx="817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82837" y="3826382"/>
            <a:ext cx="817959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50733" y="5531710"/>
            <a:ext cx="817959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8229575" y="2616800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701183" y="2609397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252335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01183" y="1668842"/>
            <a:ext cx="5689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发生化学性爆炸的物质，按其特性可分为两类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12556" y="4578824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炸药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61622" y="4268878"/>
            <a:ext cx="17281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可燃物质与空气形成的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爆炸性混合物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12556" y="304801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103208" y="308752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512556" y="328419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93670" y="330637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237" r="30260"/>
          <a:stretch>
            <a:fillRect/>
          </a:stretch>
        </p:blipFill>
        <p:spPr>
          <a:xfrm>
            <a:off x="-51345" y="-73054"/>
            <a:ext cx="6840760" cy="7305704"/>
          </a:xfrm>
          <a:prstGeom prst="rect">
            <a:avLst/>
          </a:prstGeom>
        </p:spPr>
      </p:pic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6873273" y="1497102"/>
            <a:ext cx="5124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企业内机动车辆防火防爆的基本概念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127" name="Group 5"/>
          <p:cNvGrpSpPr/>
          <p:nvPr/>
        </p:nvGrpSpPr>
        <p:grpSpPr bwMode="auto">
          <a:xfrm>
            <a:off x="5617668" y="1348930"/>
            <a:ext cx="817066" cy="817066"/>
            <a:chOff x="0" y="0"/>
            <a:chExt cx="366" cy="366"/>
          </a:xfrm>
        </p:grpSpPr>
        <p:sp>
          <p:nvSpPr>
            <p:cNvPr id="5153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4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73273" y="2819728"/>
            <a:ext cx="4743354" cy="4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企业内机动车辆及防火技术要求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9" name="Group 9"/>
          <p:cNvGrpSpPr/>
          <p:nvPr/>
        </p:nvGrpSpPr>
        <p:grpSpPr bwMode="auto">
          <a:xfrm>
            <a:off x="5639992" y="2648200"/>
            <a:ext cx="817066" cy="817066"/>
            <a:chOff x="0" y="0"/>
            <a:chExt cx="366" cy="366"/>
          </a:xfrm>
        </p:grpSpPr>
        <p:sp>
          <p:nvSpPr>
            <p:cNvPr id="5151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2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112 w 73"/>
                <a:gd name="T1" fmla="*/ 164 h 79"/>
                <a:gd name="T2" fmla="*/ 108 w 73"/>
                <a:gd name="T3" fmla="*/ 85 h 79"/>
                <a:gd name="T4" fmla="*/ 102 w 73"/>
                <a:gd name="T5" fmla="*/ 75 h 79"/>
                <a:gd name="T6" fmla="*/ 121 w 73"/>
                <a:gd name="T7" fmla="*/ 69 h 79"/>
                <a:gd name="T8" fmla="*/ 115 w 73"/>
                <a:gd name="T9" fmla="*/ 75 h 79"/>
                <a:gd name="T10" fmla="*/ 137 w 73"/>
                <a:gd name="T11" fmla="*/ 93 h 79"/>
                <a:gd name="T12" fmla="*/ 152 w 73"/>
                <a:gd name="T13" fmla="*/ 93 h 79"/>
                <a:gd name="T14" fmla="*/ 152 w 73"/>
                <a:gd name="T15" fmla="*/ 125 h 79"/>
                <a:gd name="T16" fmla="*/ 79 w 73"/>
                <a:gd name="T17" fmla="*/ 125 h 79"/>
                <a:gd name="T18" fmla="*/ 146 w 73"/>
                <a:gd name="T19" fmla="*/ 125 h 79"/>
                <a:gd name="T20" fmla="*/ 115 w 73"/>
                <a:gd name="T21" fmla="*/ 131 h 79"/>
                <a:gd name="T22" fmla="*/ 108 w 73"/>
                <a:gd name="T23" fmla="*/ 135 h 79"/>
                <a:gd name="T24" fmla="*/ 104 w 73"/>
                <a:gd name="T25" fmla="*/ 125 h 79"/>
                <a:gd name="T26" fmla="*/ 108 w 73"/>
                <a:gd name="T27" fmla="*/ 102 h 79"/>
                <a:gd name="T28" fmla="*/ 115 w 73"/>
                <a:gd name="T29" fmla="*/ 118 h 79"/>
                <a:gd name="T30" fmla="*/ 115 w 73"/>
                <a:gd name="T31" fmla="*/ 131 h 79"/>
                <a:gd name="T32" fmla="*/ 67 w 73"/>
                <a:gd name="T33" fmla="*/ 102 h 79"/>
                <a:gd name="T34" fmla="*/ 23 w 73"/>
                <a:gd name="T35" fmla="*/ 112 h 79"/>
                <a:gd name="T36" fmla="*/ 23 w 73"/>
                <a:gd name="T37" fmla="*/ 102 h 79"/>
                <a:gd name="T38" fmla="*/ 23 w 73"/>
                <a:gd name="T39" fmla="*/ 95 h 79"/>
                <a:gd name="T40" fmla="*/ 23 w 73"/>
                <a:gd name="T41" fmla="*/ 85 h 79"/>
                <a:gd name="T42" fmla="*/ 69 w 73"/>
                <a:gd name="T43" fmla="*/ 95 h 79"/>
                <a:gd name="T44" fmla="*/ 19 w 73"/>
                <a:gd name="T45" fmla="*/ 58 h 79"/>
                <a:gd name="T46" fmla="*/ 90 w 73"/>
                <a:gd name="T47" fmla="*/ 52 h 79"/>
                <a:gd name="T48" fmla="*/ 90 w 73"/>
                <a:gd name="T49" fmla="*/ 62 h 79"/>
                <a:gd name="T50" fmla="*/ 23 w 73"/>
                <a:gd name="T51" fmla="*/ 79 h 79"/>
                <a:gd name="T52" fmla="*/ 23 w 73"/>
                <a:gd name="T53" fmla="*/ 69 h 79"/>
                <a:gd name="T54" fmla="*/ 92 w 73"/>
                <a:gd name="T55" fmla="*/ 69 h 79"/>
                <a:gd name="T56" fmla="*/ 90 w 73"/>
                <a:gd name="T57" fmla="*/ 79 h 79"/>
                <a:gd name="T58" fmla="*/ 104 w 73"/>
                <a:gd name="T59" fmla="*/ 44 h 79"/>
                <a:gd name="T60" fmla="*/ 87 w 73"/>
                <a:gd name="T61" fmla="*/ 27 h 79"/>
                <a:gd name="T62" fmla="*/ 77 w 73"/>
                <a:gd name="T63" fmla="*/ 39 h 79"/>
                <a:gd name="T64" fmla="*/ 25 w 73"/>
                <a:gd name="T65" fmla="*/ 29 h 79"/>
                <a:gd name="T66" fmla="*/ 25 w 73"/>
                <a:gd name="T67" fmla="*/ 27 h 79"/>
                <a:gd name="T68" fmla="*/ 8 w 73"/>
                <a:gd name="T69" fmla="*/ 139 h 79"/>
                <a:gd name="T70" fmla="*/ 71 w 73"/>
                <a:gd name="T71" fmla="*/ 154 h 79"/>
                <a:gd name="T72" fmla="*/ 19 w 73"/>
                <a:gd name="T73" fmla="*/ 164 h 79"/>
                <a:gd name="T74" fmla="*/ 0 w 73"/>
                <a:gd name="T75" fmla="*/ 35 h 79"/>
                <a:gd name="T76" fmla="*/ 29 w 73"/>
                <a:gd name="T77" fmla="*/ 21 h 79"/>
                <a:gd name="T78" fmla="*/ 37 w 73"/>
                <a:gd name="T79" fmla="*/ 17 h 79"/>
                <a:gd name="T80" fmla="*/ 75 w 73"/>
                <a:gd name="T81" fmla="*/ 17 h 79"/>
                <a:gd name="T82" fmla="*/ 85 w 73"/>
                <a:gd name="T83" fmla="*/ 21 h 79"/>
                <a:gd name="T84" fmla="*/ 115 w 73"/>
                <a:gd name="T85" fmla="*/ 35 h 79"/>
                <a:gd name="T86" fmla="*/ 104 w 73"/>
                <a:gd name="T87" fmla="*/ 66 h 79"/>
                <a:gd name="T88" fmla="*/ 56 w 73"/>
                <a:gd name="T89" fmla="*/ 8 h 79"/>
                <a:gd name="T90" fmla="*/ 56 w 73"/>
                <a:gd name="T91" fmla="*/ 27 h 79"/>
                <a:gd name="T92" fmla="*/ 56 w 73"/>
                <a:gd name="T93" fmla="*/ 8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6910354" y="4123979"/>
            <a:ext cx="477560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车库及作业场所防火安全技术要求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31" name="Group 13"/>
          <p:cNvGrpSpPr/>
          <p:nvPr/>
        </p:nvGrpSpPr>
        <p:grpSpPr bwMode="auto">
          <a:xfrm>
            <a:off x="5639992" y="3916215"/>
            <a:ext cx="817066" cy="817066"/>
            <a:chOff x="0" y="0"/>
            <a:chExt cx="366" cy="366"/>
          </a:xfrm>
        </p:grpSpPr>
        <p:sp>
          <p:nvSpPr>
            <p:cNvPr id="5149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0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104 w 78"/>
                <a:gd name="T1" fmla="*/ 83 h 78"/>
                <a:gd name="T2" fmla="*/ 120 w 78"/>
                <a:gd name="T3" fmla="*/ 85 h 78"/>
                <a:gd name="T4" fmla="*/ 162 w 78"/>
                <a:gd name="T5" fmla="*/ 44 h 78"/>
                <a:gd name="T6" fmla="*/ 162 w 78"/>
                <a:gd name="T7" fmla="*/ 37 h 78"/>
                <a:gd name="T8" fmla="*/ 133 w 78"/>
                <a:gd name="T9" fmla="*/ 69 h 78"/>
                <a:gd name="T10" fmla="*/ 104 w 78"/>
                <a:gd name="T11" fmla="*/ 64 h 78"/>
                <a:gd name="T12" fmla="*/ 96 w 78"/>
                <a:gd name="T13" fmla="*/ 37 h 78"/>
                <a:gd name="T14" fmla="*/ 127 w 78"/>
                <a:gd name="T15" fmla="*/ 4 h 78"/>
                <a:gd name="T16" fmla="*/ 120 w 78"/>
                <a:gd name="T17" fmla="*/ 2 h 78"/>
                <a:gd name="T18" fmla="*/ 79 w 78"/>
                <a:gd name="T19" fmla="*/ 44 h 78"/>
                <a:gd name="T20" fmla="*/ 83 w 78"/>
                <a:gd name="T21" fmla="*/ 60 h 78"/>
                <a:gd name="T22" fmla="*/ 44 w 78"/>
                <a:gd name="T23" fmla="*/ 110 h 78"/>
                <a:gd name="T24" fmla="*/ 35 w 78"/>
                <a:gd name="T25" fmla="*/ 108 h 78"/>
                <a:gd name="T26" fmla="*/ 10 w 78"/>
                <a:gd name="T27" fmla="*/ 133 h 78"/>
                <a:gd name="T28" fmla="*/ 35 w 78"/>
                <a:gd name="T29" fmla="*/ 160 h 78"/>
                <a:gd name="T30" fmla="*/ 60 w 78"/>
                <a:gd name="T31" fmla="*/ 133 h 78"/>
                <a:gd name="T32" fmla="*/ 60 w 78"/>
                <a:gd name="T33" fmla="*/ 125 h 78"/>
                <a:gd name="T34" fmla="*/ 104 w 78"/>
                <a:gd name="T35" fmla="*/ 83 h 78"/>
                <a:gd name="T36" fmla="*/ 35 w 78"/>
                <a:gd name="T37" fmla="*/ 147 h 78"/>
                <a:gd name="T38" fmla="*/ 23 w 78"/>
                <a:gd name="T39" fmla="*/ 133 h 78"/>
                <a:gd name="T40" fmla="*/ 35 w 78"/>
                <a:gd name="T41" fmla="*/ 120 h 78"/>
                <a:gd name="T42" fmla="*/ 50 w 78"/>
                <a:gd name="T43" fmla="*/ 133 h 78"/>
                <a:gd name="T44" fmla="*/ 35 w 78"/>
                <a:gd name="T45" fmla="*/ 147 h 78"/>
                <a:gd name="T46" fmla="*/ 37 w 78"/>
                <a:gd name="T47" fmla="*/ 50 h 78"/>
                <a:gd name="T48" fmla="*/ 62 w 78"/>
                <a:gd name="T49" fmla="*/ 75 h 78"/>
                <a:gd name="T50" fmla="*/ 75 w 78"/>
                <a:gd name="T51" fmla="*/ 64 h 78"/>
                <a:gd name="T52" fmla="*/ 50 w 78"/>
                <a:gd name="T53" fmla="*/ 39 h 78"/>
                <a:gd name="T54" fmla="*/ 56 w 78"/>
                <a:gd name="T55" fmla="*/ 33 h 78"/>
                <a:gd name="T56" fmla="*/ 23 w 78"/>
                <a:gd name="T57" fmla="*/ 0 h 78"/>
                <a:gd name="T58" fmla="*/ 0 w 78"/>
                <a:gd name="T59" fmla="*/ 25 h 78"/>
                <a:gd name="T60" fmla="*/ 33 w 78"/>
                <a:gd name="T61" fmla="*/ 56 h 78"/>
                <a:gd name="T62" fmla="*/ 37 w 78"/>
                <a:gd name="T63" fmla="*/ 50 h 78"/>
                <a:gd name="T64" fmla="*/ 114 w 78"/>
                <a:gd name="T65" fmla="*/ 87 h 78"/>
                <a:gd name="T66" fmla="*/ 79 w 78"/>
                <a:gd name="T67" fmla="*/ 118 h 78"/>
                <a:gd name="T68" fmla="*/ 116 w 78"/>
                <a:gd name="T69" fmla="*/ 156 h 78"/>
                <a:gd name="T70" fmla="*/ 139 w 78"/>
                <a:gd name="T71" fmla="*/ 156 h 78"/>
                <a:gd name="T72" fmla="*/ 150 w 78"/>
                <a:gd name="T73" fmla="*/ 145 h 78"/>
                <a:gd name="T74" fmla="*/ 150 w 78"/>
                <a:gd name="T75" fmla="*/ 123 h 78"/>
                <a:gd name="T76" fmla="*/ 114 w 78"/>
                <a:gd name="T77" fmla="*/ 87 h 78"/>
                <a:gd name="T78" fmla="*/ 129 w 78"/>
                <a:gd name="T79" fmla="*/ 147 h 78"/>
                <a:gd name="T80" fmla="*/ 125 w 78"/>
                <a:gd name="T81" fmla="*/ 147 h 78"/>
                <a:gd name="T82" fmla="*/ 93 w 78"/>
                <a:gd name="T83" fmla="*/ 118 h 78"/>
                <a:gd name="T84" fmla="*/ 93 w 78"/>
                <a:gd name="T85" fmla="*/ 112 h 78"/>
                <a:gd name="T86" fmla="*/ 100 w 78"/>
                <a:gd name="T87" fmla="*/ 112 h 78"/>
                <a:gd name="T88" fmla="*/ 129 w 78"/>
                <a:gd name="T89" fmla="*/ 143 h 78"/>
                <a:gd name="T90" fmla="*/ 129 w 78"/>
                <a:gd name="T91" fmla="*/ 147 h 78"/>
                <a:gd name="T92" fmla="*/ 143 w 78"/>
                <a:gd name="T93" fmla="*/ 135 h 78"/>
                <a:gd name="T94" fmla="*/ 137 w 78"/>
                <a:gd name="T95" fmla="*/ 135 h 78"/>
                <a:gd name="T96" fmla="*/ 108 w 78"/>
                <a:gd name="T97" fmla="*/ 106 h 78"/>
                <a:gd name="T98" fmla="*/ 108 w 78"/>
                <a:gd name="T99" fmla="*/ 100 h 78"/>
                <a:gd name="T100" fmla="*/ 112 w 78"/>
                <a:gd name="T101" fmla="*/ 100 h 78"/>
                <a:gd name="T102" fmla="*/ 143 w 78"/>
                <a:gd name="T103" fmla="*/ 129 h 78"/>
                <a:gd name="T104" fmla="*/ 143 w 78"/>
                <a:gd name="T105" fmla="*/ 13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6878599" y="5391251"/>
            <a:ext cx="4591336" cy="4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常用灭火器材的性能和使用方法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34" name="Group 18"/>
          <p:cNvGrpSpPr/>
          <p:nvPr/>
        </p:nvGrpSpPr>
        <p:grpSpPr bwMode="auto">
          <a:xfrm>
            <a:off x="5642224" y="5150745"/>
            <a:ext cx="812602" cy="817066"/>
            <a:chOff x="0" y="0"/>
            <a:chExt cx="364" cy="366"/>
          </a:xfrm>
        </p:grpSpPr>
        <p:sp>
          <p:nvSpPr>
            <p:cNvPr id="5147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8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4334026" y="1259633"/>
            <a:ext cx="845103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zh-CN" sz="5625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4334026" y="2525417"/>
            <a:ext cx="933269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zh-CN" sz="5625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4334026" y="3813524"/>
            <a:ext cx="986167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zh-CN" sz="5625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4334026" y="5034659"/>
            <a:ext cx="931665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zh-CN" sz="5625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>
            <a:off x="694407" y="3100710"/>
            <a:ext cx="32146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2" name="Text Box 30"/>
          <p:cNvSpPr txBox="1">
            <a:spLocks noChangeArrowheads="1"/>
          </p:cNvSpPr>
          <p:nvPr/>
        </p:nvSpPr>
        <p:spPr bwMode="auto">
          <a:xfrm>
            <a:off x="786740" y="3354538"/>
            <a:ext cx="9233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6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1851167" y="3477649"/>
            <a:ext cx="19749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4" name="Line 32"/>
          <p:cNvSpPr>
            <a:spLocks noChangeShapeType="1"/>
          </p:cNvSpPr>
          <p:nvPr/>
        </p:nvSpPr>
        <p:spPr bwMode="auto">
          <a:xfrm>
            <a:off x="694407" y="4214690"/>
            <a:ext cx="32146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6357367" y="2609373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477047" y="2601970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252335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89579" y="1402811"/>
            <a:ext cx="8210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可燃性物质发生化学性爆炸必须同时具备三个基本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控制三个条件的同时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存在，是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预防可燃物质发生化学性爆炸的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基本原理。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0765" y="4516993"/>
            <a:ext cx="1099405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可燃物的存在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00984" y="4289923"/>
            <a:ext cx="2160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物与空气等氧化剂混合并达到爆炸极限，形成爆炸性混合物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88420" y="304058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31000" y="3080101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88420" y="3276769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21462" y="3298949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237687" y="2601970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668419" y="4452088"/>
            <a:ext cx="18002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达到爆炸极限的混合物在火源作用下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11320" y="307269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101782" y="329154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3590454" y="5648319"/>
            <a:ext cx="1069698" cy="100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3590454" y="3706161"/>
            <a:ext cx="1069698" cy="100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549055" y="1576397"/>
            <a:ext cx="1069698" cy="100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89694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37186" y="1866474"/>
            <a:ext cx="73448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可燃性物质与空气的混合物，在一定的浓度范围内才能发生爆炸。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92841" y="3848694"/>
            <a:ext cx="6953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可燃物质在混合物中发生爆炸的最低浓度，称为爆炸下限；反之，则为爆炸上限。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51856" y="188129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93255" y="398735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3167" y="5770237"/>
            <a:ext cx="7272537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在低于下限和高于上限的浓度时，遇明火不会发生着火爆炸。爆炸下限和爆炸上限之间的范围，称为爆炸极限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又称爆炸范围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93255" y="5929514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333031" y="1312069"/>
            <a:ext cx="9145016" cy="1584176"/>
          </a:xfrm>
          <a:prstGeom prst="roundRect">
            <a:avLst>
              <a:gd name="adj" fmla="val 10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3374430" y="3441833"/>
            <a:ext cx="9145016" cy="1584176"/>
          </a:xfrm>
          <a:prstGeom prst="roundRect">
            <a:avLst>
              <a:gd name="adj" fmla="val 10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3374430" y="5383991"/>
            <a:ext cx="9145016" cy="1584176"/>
          </a:xfrm>
          <a:prstGeom prst="roundRect">
            <a:avLst>
              <a:gd name="adj" fmla="val 10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89694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69648" y="1715632"/>
            <a:ext cx="75991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可燃气体或蒸气在空气或氧气混合物中的体积百分数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来表示，有时也用单位体积气体中可燃物的含量来表示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m3)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爆炸性混合物的温度、压力、含氧量及火源能量等数量的增大，都会使爆炸极限范围扩大。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从爆炸极限的范围大小，可以评定可燃气体、蒸气的火危及爆炸危险性。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爆炸下限较低的可燃气体、蒸气，危险性较大；爆炸极限的范围越宽，即危险性越大。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常用几种油料的爆炸极限：汽油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％、煤油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％、柴油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～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79512" y="5361111"/>
            <a:ext cx="7344021" cy="1871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89694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79510" y="1040679"/>
            <a:ext cx="7344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可燃性液体汽油的闪点低，在室温条件下能够蒸发出较多的可燃性蒸气；而闪点高的可燃性液体在加热升温超过闪点时，同样也能产生较多可燃性蒸气。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4738" y="5558216"/>
            <a:ext cx="6913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由于可燃性蒸气与空气混合后的浓度往往能够达到爆炸极限，所以机动车辆在使用过程中，要严格防止跑、冒、滴、漏的现象存在，同时必须采取有效的安全防护措施，严禁明火。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33999"/>
          <a:stretch>
            <a:fillRect/>
          </a:stretch>
        </p:blipFill>
        <p:spPr>
          <a:xfrm>
            <a:off x="3979512" y="2674267"/>
            <a:ext cx="7344021" cy="26868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594"/>
          <a:stretch>
            <a:fillRect/>
          </a:stretch>
        </p:blipFill>
        <p:spPr>
          <a:xfrm>
            <a:off x="-28625" y="0"/>
            <a:ext cx="12887375" cy="723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517868" y="2762437"/>
            <a:ext cx="5528082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防火技术要求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036887" y="4164276"/>
            <a:ext cx="8895710" cy="1756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050164" y="1577117"/>
            <a:ext cx="2882433" cy="2467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036887" y="1583319"/>
            <a:ext cx="2358479" cy="24673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110812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2.1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发生火灾的原因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8023" y="1802808"/>
            <a:ext cx="19562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可燃物质和火源的存在是企业内机动车辆发生火灾的主要因素。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283190" y="1858693"/>
            <a:ext cx="2394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例如：车辆使用的燃油及部分防冻液，均属于易燃烧的液体物质。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572985" y="4303764"/>
            <a:ext cx="782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由于车辆的燃油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汽车、柴油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、防冻液或电器设备的短路等原因导致的火灾，又会引起机动车辆本身的可燃物质，如轮胎、油漆、车厢及装载货物的燃烧，从而造成了车辆的火灾事故。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5366" y="1583319"/>
            <a:ext cx="3686689" cy="246731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110812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2.1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发生火灾的原因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88815" y="1816123"/>
          <a:ext cx="9937103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143"/>
                <a:gridCol w="2505320"/>
                <a:gridCol w="2505320"/>
                <a:gridCol w="2505320"/>
              </a:tblGrid>
              <a:tr h="52005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柴油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煤油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易燃液体级别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闪点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-58</a:t>
                      </a:r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~10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60~110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28~45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密度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0.67~0.71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0.8~0.87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自燃点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50~150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280~365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150~300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爆炸极限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415~530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350~380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240~290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爆炸温度极限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1.0~6.48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1.5~3.5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1.4~7.5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沸点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-36~7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27~86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发热量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42700~46000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41450~46500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标题 4"/>
          <p:cNvSpPr txBox="1"/>
          <p:nvPr/>
        </p:nvSpPr>
        <p:spPr>
          <a:xfrm>
            <a:off x="1244799" y="1096045"/>
            <a:ext cx="5110812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常用各种易燃油料的易燃特性表</a:t>
            </a:r>
            <a:endParaRPr lang="en-GB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96927" y="1816125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6200000">
            <a:off x="2432930" y="1780121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>
            <a:spLocks noChangeAspect="1"/>
          </p:cNvSpPr>
          <p:nvPr/>
        </p:nvSpPr>
        <p:spPr>
          <a:xfrm>
            <a:off x="1496927" y="2572309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316927" y="2392309"/>
            <a:ext cx="2160000" cy="21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956927" y="2032309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973023" y="203199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31190" y="325630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47540" y="447519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985764" y="2063939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3656673" y="3318270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2960281" y="4534930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405022" y="1964827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工作人员的工作服必须穿戴整齐，不准戴手套，周围禁止烟火。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5119" y="3218005"/>
            <a:ext cx="6588992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车辆加注燃油时，必须将发动机熄火。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just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31189" y="4493875"/>
            <a:ext cx="7119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加注燃油时，不准检修和调试发动机，不准在注油容器附近进行锤击和磨削作业。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651665" y="2717878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车辆在加注燃油时防火安全要求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96927" y="1816125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6200000">
            <a:off x="2432930" y="1780121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>
            <a:spLocks noChangeAspect="1"/>
          </p:cNvSpPr>
          <p:nvPr/>
        </p:nvSpPr>
        <p:spPr>
          <a:xfrm>
            <a:off x="1496927" y="2572309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316927" y="2392309"/>
            <a:ext cx="2160000" cy="21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956927" y="2032309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973023" y="203199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31190" y="325630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47540" y="447519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985764" y="2063939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3656673" y="3318270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2960281" y="4534930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405022" y="1964827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应用扳手旋拧油桶螺塞，不允许用铁器敲击和刮擦汽油容器。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5119" y="3218005"/>
            <a:ext cx="6588992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禁止在雷雨天气及高压电源线下加注燃油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31190" y="4493875"/>
            <a:ext cx="6542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严禁使用各种容器或其它自流方式向发动机上的化油器内加注燃油。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651665" y="2717878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车辆在加注燃油时防火安全要求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>
            <a:spLocks noChangeAspect="1"/>
          </p:cNvSpPr>
          <p:nvPr/>
        </p:nvSpPr>
        <p:spPr>
          <a:xfrm>
            <a:off x="918449" y="2119593"/>
            <a:ext cx="2700000" cy="2700000"/>
          </a:xfrm>
          <a:prstGeom prst="arc">
            <a:avLst>
              <a:gd name="adj1" fmla="val 16200000"/>
              <a:gd name="adj2" fmla="val 5602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04189" y="206364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716930" y="2095596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169369" y="1888406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搬运和安装蓄电池应平稳，以免电解液溅出。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7645" y="2741118"/>
            <a:ext cx="658899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严禁在气缸外随意试火和“吊火”。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74035" y="3824628"/>
            <a:ext cx="6542602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严禁用高压线“燃缸”。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536154" y="2767266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在检修时防火和防化学伤害安全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 flipV="1">
            <a:off x="2254842" y="2061790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87519" y="27672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3313002" y="2829227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标题 4"/>
          <p:cNvSpPr txBox="1"/>
          <p:nvPr/>
        </p:nvSpPr>
        <p:spPr>
          <a:xfrm>
            <a:off x="3338485" y="3861195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标题 4"/>
          <p:cNvSpPr txBox="1"/>
          <p:nvPr/>
        </p:nvSpPr>
        <p:spPr>
          <a:xfrm>
            <a:off x="2651881" y="4505148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69369" y="4565739"/>
            <a:ext cx="65426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禁止用划火法检查蓄电池电压的高低。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594"/>
          <a:stretch>
            <a:fillRect/>
          </a:stretch>
        </p:blipFill>
        <p:spPr>
          <a:xfrm>
            <a:off x="-28625" y="0"/>
            <a:ext cx="12887375" cy="723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517868" y="2762437"/>
            <a:ext cx="5528082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防爆的基本概念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>
            <a:spLocks noChangeAspect="1"/>
          </p:cNvSpPr>
          <p:nvPr/>
        </p:nvSpPr>
        <p:spPr>
          <a:xfrm>
            <a:off x="918449" y="2119593"/>
            <a:ext cx="2700000" cy="2700000"/>
          </a:xfrm>
          <a:prstGeom prst="arc">
            <a:avLst>
              <a:gd name="adj1" fmla="val 16200000"/>
              <a:gd name="adj2" fmla="val 5602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04189" y="206364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716930" y="2095596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169369" y="1888406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禁止用短路法进行划火，检查电路导线通断。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5739" y="2533301"/>
            <a:ext cx="658899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不准用火柴、打火机等明火作照明，检查油箱油量及燃油渗漏的管路，在车辆周围应尽量少用或不用各种火源。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19519" y="3596939"/>
            <a:ext cx="7123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当发动机上的化油器发生回火时，应立即停车检查调整，故障未排除之前不得行驶。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536154" y="2767266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在检修时防火和防化学伤害安全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 flipV="1">
            <a:off x="2254842" y="2061790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87519" y="27672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3313002" y="2829227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标题 4"/>
          <p:cNvSpPr txBox="1"/>
          <p:nvPr/>
        </p:nvSpPr>
        <p:spPr>
          <a:xfrm>
            <a:off x="3338485" y="3861195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标题 4"/>
          <p:cNvSpPr txBox="1"/>
          <p:nvPr/>
        </p:nvSpPr>
        <p:spPr>
          <a:xfrm>
            <a:off x="2651881" y="4505148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69369" y="4565739"/>
            <a:ext cx="8732614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严禁使用汽油等易燃物品擦拭车辆、清洗零部件、烘烤车辆和烧热水。清洗后的废油不准随意乱倒，应倒入指定回收地点。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>
            <a:spLocks noChangeAspect="1"/>
          </p:cNvSpPr>
          <p:nvPr/>
        </p:nvSpPr>
        <p:spPr>
          <a:xfrm>
            <a:off x="918449" y="2119593"/>
            <a:ext cx="2700000" cy="2700000"/>
          </a:xfrm>
          <a:prstGeom prst="arc">
            <a:avLst>
              <a:gd name="adj1" fmla="val 16200000"/>
              <a:gd name="adj2" fmla="val 5602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04189" y="206364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716930" y="2095596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169369" y="1888406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清洗发动机时，必须切断电瓶线路。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5739" y="2533301"/>
            <a:ext cx="824624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发现油路管道或油箱渗漏，在紧急情况下可以用锡焊暂时补漏，一般情况下应把油箱或油管拆下，在排尽和挥发尽或清洗残余汽油后进行焊接。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18502" y="3829716"/>
            <a:ext cx="7123722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严禁将各种盛装汽油的容器放入驾驶室内。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536154" y="2767266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在检修时防火和防化学伤害安全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 flipV="1">
            <a:off x="2254842" y="2061790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87519" y="27672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3202929" y="2793969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101458" y="4539544"/>
            <a:ext cx="8732614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坚持三级动火制度。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1" name="标题 4"/>
          <p:cNvSpPr txBox="1"/>
          <p:nvPr/>
        </p:nvSpPr>
        <p:spPr>
          <a:xfrm>
            <a:off x="3232575" y="3813597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2558713" y="4476792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>
            <a:spLocks noChangeAspect="1"/>
          </p:cNvSpPr>
          <p:nvPr/>
        </p:nvSpPr>
        <p:spPr>
          <a:xfrm>
            <a:off x="918449" y="2119593"/>
            <a:ext cx="2700000" cy="2700000"/>
          </a:xfrm>
          <a:prstGeom prst="arc">
            <a:avLst>
              <a:gd name="adj1" fmla="val 16200000"/>
              <a:gd name="adj2" fmla="val 5602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04189" y="206364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643684" y="2095596"/>
            <a:ext cx="515645" cy="34308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13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169369" y="1888406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空气滤清器要紧固，防止脱落时机油洒在排气管处引起火灾。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5739" y="2533301"/>
            <a:ext cx="6734449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车辆各种导线要保持横平竖直卡子化，不得随意拉线，以免绝缘破损引起着火。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68290" y="3573555"/>
            <a:ext cx="7123722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车辆电器设备用线，要采用标准规格合格产品线，防止导线过细或其它质量问题，造成导线过热引起着火。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536154" y="2767266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在检修时防火和防化学伤害安全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 flipV="1">
            <a:off x="2254842" y="2061790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87519" y="27672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3202929" y="2793969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14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000113" y="4415409"/>
            <a:ext cx="728873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发生车辆事故时，在抢救被困在车内人员的同时，要及时采取有效措施切断电瓶电源，以免产生火花引起车辆着火。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1" name="标题 4"/>
          <p:cNvSpPr txBox="1"/>
          <p:nvPr/>
        </p:nvSpPr>
        <p:spPr>
          <a:xfrm>
            <a:off x="3232575" y="3813597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2558713" y="4476792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16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2700000" cy="27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20135" y="243087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3193686" y="2475012"/>
            <a:ext cx="515645" cy="34308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GB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762331" y="2375990"/>
            <a:ext cx="4196541" cy="44852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严禁用丝绸和毛毯等物过滤油料。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0041" y="3519558"/>
            <a:ext cx="6734449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车辆行驶时和加注燃油时尽量减少油料冲击和摩擦。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66498" y="4626690"/>
            <a:ext cx="7123722" cy="44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往油罐汽车装油时，输油管应插入油面以下或按到油罐底部。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960465" y="3014859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防静电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804154" y="349806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281407" y="459834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标题 4"/>
          <p:cNvSpPr txBox="1"/>
          <p:nvPr/>
        </p:nvSpPr>
        <p:spPr>
          <a:xfrm>
            <a:off x="3762331" y="3540603"/>
            <a:ext cx="515645" cy="34308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GB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3239584" y="4637557"/>
            <a:ext cx="515645" cy="34308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GB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594"/>
          <a:stretch>
            <a:fillRect/>
          </a:stretch>
        </p:blipFill>
        <p:spPr>
          <a:xfrm>
            <a:off x="-28625" y="0"/>
            <a:ext cx="12887375" cy="723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517868" y="2762437"/>
            <a:ext cx="5528082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车库及作业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场所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安全技术要求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车库及作业场所的防火要求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0863" y="1412534"/>
            <a:ext cx="5472608" cy="57606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车库应有良好的通风设施。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58093" y="2913709"/>
            <a:ext cx="9073008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在车库及作业场所内严禁烟火。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98053" y="2733689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38053" y="2913709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38053" y="2969627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80903" y="4471500"/>
            <a:ext cx="9073008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车库内禁止明火作业及明火照明，不得用明火炉直接取暖。必要时，可用暖气或火墙式火炉取暖。火墙式火炉取暖不得用于装载易燃易爆物品的车辆。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820863" y="4291480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1460863" y="4471500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460863" y="4527418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60276" y="6028593"/>
            <a:ext cx="8660124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车辆进入易燃易爆场所作业时，车辆的排气管必须安装火星熄灭器，防止火星飞溅，造成火灾。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800236" y="5848573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1440236" y="6028593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440236" y="6084511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8053" y="1176596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438053" y="1356616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438053" y="1412534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车库及作业场所的防火要求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6118" y="2049613"/>
            <a:ext cx="8209325" cy="91549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停放装运易燃易爆液体和液化石油气槽车的库房，其电器设备应符合防爆的要求。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58093" y="3606706"/>
            <a:ext cx="8232095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装载有漏油的桶装汽油、柴油或车辆油箱漏油时，车辆不准进入车库。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98053" y="3426686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38053" y="3606706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38053" y="3662624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80903" y="5164497"/>
            <a:ext cx="9073008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车辆进入库房后，应检查未熄灭的火种和切断电瓶电源。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820863" y="4984477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1460863" y="5164497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460863" y="5220415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8053" y="1869593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438053" y="2049613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438053" y="2105531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车库及作业场所的防火要求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6118" y="2049613"/>
            <a:ext cx="8209325" cy="91549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车库内不准存放汽油、柴油等易燃物品，油棉纱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要集中存放在加盖的铁桶内，并及时处理。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58093" y="3606706"/>
            <a:ext cx="8232095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在车库及作业场所必须设有明显的安全标志及消防器材。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98053" y="3426686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38053" y="3606706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38053" y="3662624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80903" y="5164497"/>
            <a:ext cx="9073008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坚持三级动火审批制度。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820863" y="4984477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1460863" y="5164497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460863" y="5220415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8053" y="1869593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438053" y="2049613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438053" y="2105531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594"/>
          <a:stretch>
            <a:fillRect/>
          </a:stretch>
        </p:blipFill>
        <p:spPr>
          <a:xfrm>
            <a:off x="-28625" y="0"/>
            <a:ext cx="12887375" cy="723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517868" y="2762437"/>
            <a:ext cx="5528082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常用灭火器材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和使用方法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8085559" y="2724195"/>
            <a:ext cx="2713517" cy="3528392"/>
          </a:xfrm>
          <a:prstGeom prst="roundRect">
            <a:avLst>
              <a:gd name="adj" fmla="val 39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488997" y="2724195"/>
            <a:ext cx="2713517" cy="3528392"/>
          </a:xfrm>
          <a:prstGeom prst="roundRect">
            <a:avLst>
              <a:gd name="adj" fmla="val 39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4.1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常用灭火器材的性能及使用方法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8935" y="1240061"/>
            <a:ext cx="8330141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企业内的机动车辆、车库及作业场所，按规定应携带和配备必要的消防器材，常用的灭火器材有二氧化碳灭火器、干粉灭火器、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1211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270" y="3071048"/>
            <a:ext cx="1826832" cy="1828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612" y="3077299"/>
            <a:ext cx="1828800" cy="1828800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2878298" y="5063202"/>
            <a:ext cx="2088130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二氧化碳灭火器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398252" y="5039283"/>
            <a:ext cx="2088130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干粉灭火器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平行四边形 41"/>
          <p:cNvSpPr/>
          <p:nvPr/>
        </p:nvSpPr>
        <p:spPr>
          <a:xfrm>
            <a:off x="6825419" y="2008266"/>
            <a:ext cx="4896544" cy="3168501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316807" y="2032149"/>
            <a:ext cx="4896544" cy="3168501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基本概念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2396" y="2433639"/>
            <a:ext cx="3305366" cy="23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机动车辆在驾驶操作和维修过程中，由于操作人员违反安全操作规程、设备故障及缺乏相应的防火防爆知识等原因，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存在机动车辆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的燃料和电器设备着火的可能性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25519" y="2584548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因此，要求企业内机动车辆驾驶员必须掌握防火防爆的基本知识，遵守防火规章制度，避免发生机动车辆的火灾爆炸事故。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4.1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常用灭火器材的性能及使用方法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72791" y="1528093"/>
          <a:ext cx="10801200" cy="401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1944216"/>
                <a:gridCol w="3096345"/>
                <a:gridCol w="2160240"/>
                <a:gridCol w="216024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灭火器种类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药剂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用途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使用方法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检查方法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434281">
                <a:tc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</a:t>
                      </a:r>
                      <a:endParaRPr lang="en-US" altLang="zh-CN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endParaRPr lang="en-US" altLang="zh-CN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压缩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和液态的二氧化碳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扑灭电气，精密度仪器、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油类及酸类火灾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一只手将喇叭筒口对准火灾，另一只手打开开关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每月测量一次，当小于原质量的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9/10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时，应充气。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1434281">
                <a:tc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US" altLang="zh-CN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钾盐或干粉并备有盛装压缩空气的钢瓶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扑灭电气设备火灾，旋转电机火灾，还可以扑灭石油产品、液化有机溶剂、天然气和天然气设备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提起圆环，干粉即可喷出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每年抽查一次，干粉是否受潮或结块。小钢瓶内的气体压力每半年检查一次，如果质量减少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1/10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时，应换气。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036887" y="3235523"/>
            <a:ext cx="1015312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36887" y="4806528"/>
            <a:ext cx="1015312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533524" y="4806528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36887" y="1664518"/>
            <a:ext cx="1015312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4.2 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灭火时注意事项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4732" y="1613916"/>
            <a:ext cx="9177437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油类着火禁止用水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扑救，因为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油的密度小于水，燃烧的油类易漂浮水面蔓延，要用二氧化碳灭火器扑救。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8935" y="3152663"/>
            <a:ext cx="9504683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电器设备、线路等着火时，禁止使用水扑救。因为水是导电体，则会造成触电事故，也会使电器短路烧毁，应使用二氧化碳灭火器或干粉灭火器，灭火时先切断电源。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24732" y="4889388"/>
            <a:ext cx="8496944" cy="764866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气体着火时，应先切断气源，用二氧化碳和干粉灭火器。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533525" y="1664518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533524" y="3235523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3524" y="1664518"/>
            <a:ext cx="914400" cy="91440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3524" y="1613916"/>
            <a:ext cx="914400" cy="96500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28006" y="3235523"/>
            <a:ext cx="1140929" cy="91440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8815" y="4806528"/>
            <a:ext cx="1152128" cy="91440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>
            <a:off x="1202326" y="2391007"/>
            <a:ext cx="0" cy="28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4.3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6029" y="2246697"/>
            <a:ext cx="10009112" cy="431999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驾驶员要保持冷静，立即停车，先迅速疏散车上人员。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886763" y="1046579"/>
            <a:ext cx="2374260" cy="481514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车辆着火怎么办</a:t>
            </a:r>
            <a:endParaRPr lang="en-GB" altLang="zh-CN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986326" y="231557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56029" y="3119771"/>
            <a:ext cx="10009112" cy="64807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切断油源，在关闭油箱开关、点火开头，再使用车上配备的灭火器材进行火灾扑救。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2326" y="4185308"/>
            <a:ext cx="10009112" cy="1735273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74558" y="4203073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发生火灾以后，不论火灾大小，都要及时向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74558" y="5052944"/>
            <a:ext cx="88872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在报警时要说明，车辆着火地点、火势大小、着火的原因、联系方式等内容，如果有人受伤应及时向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求救。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90600" y="323803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990600" y="4157691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990600" y="5077347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86326" y="2315574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0600" y="3256429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421" y="4194037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4421" y="5107770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>
            <a:off x="1202326" y="2535023"/>
            <a:ext cx="0" cy="28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4.3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6029" y="2493771"/>
            <a:ext cx="8834159" cy="620577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坚持车辆“三检”制，加强对车辆维护和保养，及时排除电气设备和线路故障或接触不良，以及漏油、漏气等问题。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886763" y="1046579"/>
            <a:ext cx="2374260" cy="481514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怎样预防车辆着火</a:t>
            </a:r>
            <a:endParaRPr lang="en-GB" altLang="zh-CN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986326" y="2459590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56029" y="3324022"/>
            <a:ext cx="10009112" cy="64807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车辆上严禁存放易燃易爆物品，例如打火机、香水、摩丝等物品。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2326" y="4329324"/>
            <a:ext cx="10009112" cy="1735273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48284" y="4142348"/>
            <a:ext cx="9484922" cy="82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车辆必须要配备与车辆相符合的灭火器才，平时对灭火器进行定期检验，并熟练掌握所配灭火器的使用方法。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48284" y="5274533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行车中要做好防范车辆着火心理应变准备和防范措施。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90600" y="338205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990600" y="4301707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990600" y="5221363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86326" y="2459590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0600" y="3400445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421" y="4338053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4421" y="5251786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202326" y="2113747"/>
            <a:ext cx="0" cy="486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4.3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4558" y="1923426"/>
            <a:ext cx="10009112" cy="431999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车辆电器件及线路的老化，使用者不注意检查和保养，容易造成打铁短路着火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886763" y="1045763"/>
            <a:ext cx="2374260" cy="481514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车辆着火的原因</a:t>
            </a:r>
            <a:endParaRPr lang="en-GB" altLang="zh-CN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986326" y="1965693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56029" y="2769890"/>
            <a:ext cx="10009112" cy="64807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在汽车上安装电器、改装线路，由于安装人员的失误，造成电线短路，引起火灾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2326" y="3835427"/>
            <a:ext cx="10009112" cy="1735273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74558" y="3700727"/>
            <a:ext cx="9484922" cy="82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发动机燃油管路老化以及更换油管等零件不当，造成燃油渗漏。遇到电线短路、电器老化产生火化时，易引燃汽油，发生火灾。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74558" y="4755560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车上存有易燃易爆物品着火，引发车辆着火。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64421" y="5645979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保养车辆时，使用汽油擦洗机件或清洗发动机时，遇明火发生火灾。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74558" y="6566776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车辆发生故障时，采取直流共油，发动机回火引发火灾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90600" y="2888155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990600" y="3807810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990600" y="47274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990600" y="5647121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990600" y="656677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86326" y="1965693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0600" y="2906548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421" y="3844156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4421" y="4757889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86326" y="5696240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6326" y="6625533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t="21392"/>
          <a:stretch>
            <a:fillRect/>
          </a:stretch>
        </p:blipFill>
        <p:spPr>
          <a:xfrm>
            <a:off x="-2" y="-56083"/>
            <a:ext cx="12858752" cy="72887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103591"/>
            <a:ext cx="12858750" cy="2473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09695" y="1010717"/>
            <a:ext cx="1630722" cy="1630722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982792" y="2960433"/>
            <a:ext cx="775676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600" cap="all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THANKS</a:t>
            </a:r>
            <a:endParaRPr lang="zh-CN" altLang="en-US" sz="16600" cap="all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67032" y="2024280"/>
            <a:ext cx="723176" cy="723176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891248" y="2123282"/>
            <a:ext cx="650219" cy="65021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14281" y="2432787"/>
            <a:ext cx="7083646" cy="2295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5159" y="2572741"/>
            <a:ext cx="64087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烧俗称着火，它是一种放热发光的激烈氧化反应。灼热的钢材虽然放热发光，但只有放热发光而没有氧化反应不能称为燃烧；放热或不发光的氧化反应，如金属的氧化生锈等，尽管在氧化反应时也是放热的，同时又很快散失掉，因而没有发光现象，也不能称其为燃烧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787" y="2432787"/>
            <a:ext cx="3067478" cy="2295845"/>
          </a:xfrm>
          <a:prstGeom prst="rect">
            <a:avLst/>
          </a:prstGeom>
        </p:spPr>
      </p:pic>
      <p:sp>
        <p:nvSpPr>
          <p:cNvPr id="6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4866" y="68141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48" name="Group 3"/>
          <p:cNvGrpSpPr/>
          <p:nvPr/>
        </p:nvGrpSpPr>
        <p:grpSpPr>
          <a:xfrm>
            <a:off x="4566833" y="2135103"/>
            <a:ext cx="2439306" cy="4405374"/>
            <a:chOff x="4665731" y="1530069"/>
            <a:chExt cx="2860538" cy="5166121"/>
          </a:xfrm>
        </p:grpSpPr>
        <p:sp>
          <p:nvSpPr>
            <p:cNvPr id="49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212777" y="4093946"/>
            <a:ext cx="151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209672" y="1733739"/>
            <a:ext cx="151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着火源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763234" y="3212056"/>
            <a:ext cx="36006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燃烧必须在可燃物质、助燃物质和着火源这三个基本条件的相互作用下才能发生，即燃烧的条件是可燃物质和助燃物质共同存在，构成一个燃烧系统，同时要有导致着火的火源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05178" y="2427251"/>
            <a:ext cx="151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助燃剂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8134" y="2968253"/>
            <a:ext cx="7560840" cy="3096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4866" y="68141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358134" y="186073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易燃油料进行燃烧的必备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是要有足够的温度和充分的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空气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134982" y="3584774"/>
            <a:ext cx="42557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特别是汽油在遇到火星或明火时，即会发生燃烧，即使是微小短暂的高温火源完全可能将微量汽油混合气点燃，因为这种火源虽然时间极短和范围极小，但是它具有很高的温度。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014" y="3400301"/>
            <a:ext cx="2048161" cy="2333951"/>
          </a:xfrm>
          <a:prstGeom prst="rect">
            <a:avLst/>
          </a:prstGeom>
        </p:spPr>
      </p:pic>
      <p:sp>
        <p:nvSpPr>
          <p:cNvPr id="4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3448769" y="4567440"/>
            <a:ext cx="8669238" cy="1713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4866" y="68141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470514" y="1963303"/>
            <a:ext cx="464749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此外，由于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金属碰撞的火星，汽油与容器摩擦产生的静电火花等，都可以引起易燃油料的燃烧。有些物质虽然没有产生火焰，但具有足够的温度，同样有点燃汽油、柴油等易燃油料的可能性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763" y="1728933"/>
            <a:ext cx="3727014" cy="2484676"/>
          </a:xfrm>
          <a:prstGeom prst="rect">
            <a:avLst/>
          </a:prstGeom>
        </p:spPr>
      </p:pic>
      <p:sp>
        <p:nvSpPr>
          <p:cNvPr id="80" name="文本框 79"/>
          <p:cNvSpPr txBox="1"/>
          <p:nvPr/>
        </p:nvSpPr>
        <p:spPr>
          <a:xfrm>
            <a:off x="3841458" y="4800782"/>
            <a:ext cx="78838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甚至有些“暗火”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的温度虽然达不到点燃油料的温度，但它的热量却能加速易燃油料的扩散和蒸发，可大大提高易燃油料燃烧的可能性和危险性。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365479" y="1728933"/>
            <a:ext cx="4752528" cy="248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3937306" y="4567440"/>
            <a:ext cx="7788012" cy="1713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4866" y="68141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319036" y="2237287"/>
            <a:ext cx="3788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由此可见：可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燃物质和助燃物质及着火源构成了燃烧的三个要素，缺少其中任何一个要素，燃烧则不会发生。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917207" y="4922924"/>
            <a:ext cx="6120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然而对于已经进行着的燃烧，只要消除其中任何一个要素，燃烧就会停止，这就是灭火的基本原理。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937306" y="1932387"/>
            <a:ext cx="4551645" cy="2084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0681" y="1932387"/>
            <a:ext cx="2789104" cy="2084567"/>
          </a:xfrm>
          <a:prstGeom prst="rect">
            <a:avLst/>
          </a:prstGeom>
        </p:spPr>
      </p:pic>
      <p:sp>
        <p:nvSpPr>
          <p:cNvPr id="16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1_自定义设计方案">
  <a:themeElements>
    <a:clrScheme name="自定义 3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54BC"/>
      </a:accent1>
      <a:accent2>
        <a:srgbClr val="90D0FD"/>
      </a:accent2>
      <a:accent3>
        <a:srgbClr val="0154BC"/>
      </a:accent3>
      <a:accent4>
        <a:srgbClr val="90D0FD"/>
      </a:accent4>
      <a:accent5>
        <a:srgbClr val="0154BC"/>
      </a:accent5>
      <a:accent6>
        <a:srgbClr val="90D0FD"/>
      </a:accent6>
      <a:hlink>
        <a:srgbClr val="0154BC"/>
      </a:hlink>
      <a:folHlink>
        <a:srgbClr val="90D0F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6416" tIns="48208" rIns="96416" bIns="48208" rtlCol="0" anchor="ctr">
        <a:noAutofit/>
      </a:bodyPr>
      <a:lstStyle>
        <a:defPPr algn="just">
          <a:lnSpc>
            <a:spcPct val="125000"/>
          </a:lnSpc>
          <a:defRPr sz="20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6150</Words>
  <Application>WPS 演示</Application>
  <PresentationFormat>自定义</PresentationFormat>
  <Paragraphs>764</Paragraphs>
  <Slides>45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微软雅黑</vt:lpstr>
      <vt:lpstr>Calibri</vt:lpstr>
      <vt:lpstr>Times New Roman</vt:lpstr>
      <vt:lpstr>Impact</vt:lpstr>
      <vt:lpstr>Calibri Light</vt:lpstr>
      <vt:lpstr>Arial Unicode MS</vt:lpstr>
      <vt:lpstr>黑体</vt:lpstr>
      <vt:lpstr>1_自定义设计方案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枫格</cp:lastModifiedBy>
  <cp:revision>1</cp:revision>
  <dcterms:created xsi:type="dcterms:W3CDTF">2021-07-07T13:36:14Z</dcterms:created>
  <dcterms:modified xsi:type="dcterms:W3CDTF">2021-07-07T13:36:14Z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EAB59E765EE94E13840D8FB3D7C7D82A</vt:lpwstr>
  </property>
  <property fmtid="{D5CDD505-2E9C-101B-9397-08002B2CF9AE}" pid="3" name="KSOProductBuildVer">
    <vt:lpwstr>2052-11.1.0.10578</vt:lpwstr>
  </property>
</Properties>
</file>