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  <p:sldId id="270" r:id="rId6"/>
    <p:sldId id="271" r:id="rId7"/>
    <p:sldId id="272" r:id="rId8"/>
    <p:sldId id="273" r:id="rId9"/>
    <p:sldId id="274" r:id="rId10"/>
    <p:sldId id="275" r:id="rId11"/>
    <p:sldId id="266" r:id="rId12"/>
    <p:sldId id="269" r:id="rId13"/>
    <p:sldId id="259" r:id="rId14"/>
    <p:sldId id="277" r:id="rId15"/>
    <p:sldId id="278" r:id="rId16"/>
    <p:sldId id="279" r:id="rId17"/>
    <p:sldId id="280" r:id="rId18"/>
    <p:sldId id="281" r:id="rId19"/>
    <p:sldId id="282" r:id="rId20"/>
    <p:sldId id="267" r:id="rId21"/>
    <p:sldId id="283" r:id="rId22"/>
    <p:sldId id="260" r:id="rId23"/>
    <p:sldId id="284" r:id="rId24"/>
    <p:sldId id="285" r:id="rId25"/>
    <p:sldId id="268" r:id="rId26"/>
    <p:sldId id="261" r:id="rId27"/>
    <p:sldId id="286" r:id="rId28"/>
    <p:sldId id="287" r:id="rId29"/>
    <p:sldId id="288" r:id="rId30"/>
    <p:sldId id="257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00"/>
    <a:srgbClr val="008EE6"/>
    <a:srgbClr val="D00000"/>
    <a:srgbClr val="D30000"/>
    <a:srgbClr val="C40000"/>
    <a:srgbClr val="CA0098"/>
    <a:srgbClr val="9EC428"/>
    <a:srgbClr val="686868"/>
    <a:srgbClr val="0D0D0D"/>
    <a:srgbClr val="009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24" autoAdjust="0"/>
  </p:normalViewPr>
  <p:slideViewPr>
    <p:cSldViewPr snapToGrid="0">
      <p:cViewPr varScale="1">
        <p:scale>
          <a:sx n="91" d="100"/>
          <a:sy n="91" d="100"/>
        </p:scale>
        <p:origin x="102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 userDrawn="1"/>
        </p:nvSpPr>
        <p:spPr bwMode="auto">
          <a:xfrm>
            <a:off x="0" y="636148"/>
            <a:ext cx="488950" cy="4873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3" name="Line 20"/>
          <p:cNvSpPr>
            <a:spLocks noChangeShapeType="1"/>
          </p:cNvSpPr>
          <p:nvPr userDrawn="1"/>
        </p:nvSpPr>
        <p:spPr bwMode="auto">
          <a:xfrm>
            <a:off x="493712" y="528198"/>
            <a:ext cx="0" cy="72072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498475" y="516800"/>
            <a:ext cx="200325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目录页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 marL="0" marR="0" lvl="0" indent="0" defTabSz="91440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CONTENTS PAGE </a:t>
            </a:r>
          </a:p>
        </p:txBody>
      </p:sp>
      <p:sp>
        <p:nvSpPr>
          <p:cNvPr id="5" name="流程图: 手动输入 4"/>
          <p:cNvSpPr/>
          <p:nvPr userDrawn="1"/>
        </p:nvSpPr>
        <p:spPr>
          <a:xfrm>
            <a:off x="-2400" y="2616888"/>
            <a:ext cx="3058697" cy="2343612"/>
          </a:xfrm>
          <a:prstGeom prst="flowChartManualInput">
            <a:avLst/>
          </a:prstGeom>
          <a:solidFill>
            <a:srgbClr val="9EC4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流程图: 手动输入 5"/>
          <p:cNvSpPr/>
          <p:nvPr userDrawn="1"/>
        </p:nvSpPr>
        <p:spPr>
          <a:xfrm flipH="1">
            <a:off x="3056297" y="2620012"/>
            <a:ext cx="3039703" cy="2329058"/>
          </a:xfrm>
          <a:prstGeom prst="flowChartManualInpu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手动输入 6"/>
          <p:cNvSpPr/>
          <p:nvPr userDrawn="1"/>
        </p:nvSpPr>
        <p:spPr>
          <a:xfrm>
            <a:off x="6096000" y="2616888"/>
            <a:ext cx="3058697" cy="2343612"/>
          </a:xfrm>
          <a:prstGeom prst="flowChartManualInput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手动输入 7"/>
          <p:cNvSpPr/>
          <p:nvPr userDrawn="1"/>
        </p:nvSpPr>
        <p:spPr>
          <a:xfrm flipH="1">
            <a:off x="9154697" y="2631442"/>
            <a:ext cx="3039703" cy="2329058"/>
          </a:xfrm>
          <a:prstGeom prst="flowChartManualInput">
            <a:avLst/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101077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01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4150120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02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11" name="椭圆 10"/>
          <p:cNvSpPr/>
          <p:nvPr userDrawn="1"/>
        </p:nvSpPr>
        <p:spPr>
          <a:xfrm>
            <a:off x="728946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03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12" name="椭圆 11"/>
          <p:cNvSpPr/>
          <p:nvPr userDrawn="1"/>
        </p:nvSpPr>
        <p:spPr>
          <a:xfrm>
            <a:off x="10428811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04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213007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基本理念</a:t>
            </a: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3169029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发现问题</a:t>
            </a: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6314313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分析问题</a:t>
            </a: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9447720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解决问题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r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98474" y="516800"/>
            <a:ext cx="2663825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过渡页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 marL="0" marR="0" lvl="0" indent="0" defTabSz="91440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TRANSITION PAGE </a:t>
            </a:r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636148"/>
            <a:ext cx="488950" cy="4873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6" name="Line 20"/>
          <p:cNvSpPr>
            <a:spLocks noChangeShapeType="1"/>
          </p:cNvSpPr>
          <p:nvPr userDrawn="1"/>
        </p:nvSpPr>
        <p:spPr bwMode="auto">
          <a:xfrm>
            <a:off x="493712" y="528198"/>
            <a:ext cx="0" cy="72072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流程图: 手动输入 6"/>
          <p:cNvSpPr/>
          <p:nvPr userDrawn="1"/>
        </p:nvSpPr>
        <p:spPr>
          <a:xfrm>
            <a:off x="-2400" y="2616888"/>
            <a:ext cx="3058697" cy="2343612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流程图: 手动输入 7"/>
          <p:cNvSpPr/>
          <p:nvPr userDrawn="1"/>
        </p:nvSpPr>
        <p:spPr>
          <a:xfrm flipH="1">
            <a:off x="3056297" y="2631442"/>
            <a:ext cx="3039703" cy="2329058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手动输入 8"/>
          <p:cNvSpPr/>
          <p:nvPr userDrawn="1"/>
        </p:nvSpPr>
        <p:spPr>
          <a:xfrm>
            <a:off x="6096000" y="2616888"/>
            <a:ext cx="3058697" cy="2343612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手动输入 9"/>
          <p:cNvSpPr/>
          <p:nvPr userDrawn="1"/>
        </p:nvSpPr>
        <p:spPr>
          <a:xfrm flipH="1">
            <a:off x="9154697" y="2631442"/>
            <a:ext cx="3039703" cy="2329058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213007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基本理念</a:t>
            </a: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3169029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发现问题</a:t>
            </a: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6314313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分析问题</a:t>
            </a: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9447720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解决问题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9EC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821008" y="323309"/>
            <a:ext cx="1210992" cy="1210992"/>
            <a:chOff x="2954608" y="1079213"/>
            <a:chExt cx="1210992" cy="1210992"/>
          </a:xfrm>
        </p:grpSpPr>
        <p:grpSp>
          <p:nvGrpSpPr>
            <p:cNvPr id="3" name="组合 2"/>
            <p:cNvGrpSpPr/>
            <p:nvPr/>
          </p:nvGrpSpPr>
          <p:grpSpPr>
            <a:xfrm>
              <a:off x="2954608" y="1079213"/>
              <a:ext cx="1210992" cy="1210992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8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avLst/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9FC628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3404200" y="1486748"/>
              <a:ext cx="663336" cy="610690"/>
              <a:chOff x="12327405" y="858403"/>
              <a:chExt cx="833274" cy="767141"/>
            </a:xfrm>
          </p:grpSpPr>
          <p:sp>
            <p:nvSpPr>
              <p:cNvPr id="5" name="Freeform 55"/>
              <p:cNvSpPr/>
              <p:nvPr/>
            </p:nvSpPr>
            <p:spPr bwMode="auto">
              <a:xfrm>
                <a:off x="12359149" y="863694"/>
                <a:ext cx="801530" cy="761850"/>
              </a:xfrm>
              <a:custGeom>
                <a:avLst/>
                <a:gdLst>
                  <a:gd name="T0" fmla="*/ 137 w 303"/>
                  <a:gd name="T1" fmla="*/ 288 h 288"/>
                  <a:gd name="T2" fmla="*/ 0 w 303"/>
                  <a:gd name="T3" fmla="*/ 174 h 288"/>
                  <a:gd name="T4" fmla="*/ 2 w 303"/>
                  <a:gd name="T5" fmla="*/ 15 h 288"/>
                  <a:gd name="T6" fmla="*/ 54 w 303"/>
                  <a:gd name="T7" fmla="*/ 10 h 288"/>
                  <a:gd name="T8" fmla="*/ 85 w 303"/>
                  <a:gd name="T9" fmla="*/ 43 h 288"/>
                  <a:gd name="T10" fmla="*/ 106 w 303"/>
                  <a:gd name="T11" fmla="*/ 22 h 288"/>
                  <a:gd name="T12" fmla="*/ 128 w 303"/>
                  <a:gd name="T13" fmla="*/ 0 h 288"/>
                  <a:gd name="T14" fmla="*/ 303 w 303"/>
                  <a:gd name="T15" fmla="*/ 150 h 288"/>
                  <a:gd name="T16" fmla="*/ 137 w 303"/>
                  <a:gd name="T1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3" h="288">
                    <a:moveTo>
                      <a:pt x="137" y="288"/>
                    </a:moveTo>
                    <a:lnTo>
                      <a:pt x="0" y="174"/>
                    </a:lnTo>
                    <a:lnTo>
                      <a:pt x="2" y="15"/>
                    </a:lnTo>
                    <a:lnTo>
                      <a:pt x="54" y="10"/>
                    </a:lnTo>
                    <a:lnTo>
                      <a:pt x="85" y="43"/>
                    </a:lnTo>
                    <a:lnTo>
                      <a:pt x="106" y="22"/>
                    </a:lnTo>
                    <a:lnTo>
                      <a:pt x="128" y="0"/>
                    </a:lnTo>
                    <a:lnTo>
                      <a:pt x="303" y="150"/>
                    </a:lnTo>
                    <a:lnTo>
                      <a:pt x="137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" name="Freeform 56"/>
              <p:cNvSpPr>
                <a:spLocks noEditPoints="1"/>
              </p:cNvSpPr>
              <p:nvPr/>
            </p:nvSpPr>
            <p:spPr bwMode="auto">
              <a:xfrm>
                <a:off x="12327405" y="858403"/>
                <a:ext cx="193109" cy="484093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3 h 77"/>
                  <a:gd name="T8" fmla="*/ 27 w 31"/>
                  <a:gd name="T9" fmla="*/ 74 h 77"/>
                  <a:gd name="T10" fmla="*/ 16 w 31"/>
                  <a:gd name="T11" fmla="*/ 77 h 77"/>
                  <a:gd name="T12" fmla="*/ 2 w 31"/>
                  <a:gd name="T13" fmla="*/ 72 h 77"/>
                  <a:gd name="T14" fmla="*/ 0 w 31"/>
                  <a:gd name="T15" fmla="*/ 57 h 77"/>
                  <a:gd name="T16" fmla="*/ 0 w 31"/>
                  <a:gd name="T17" fmla="*/ 21 h 77"/>
                  <a:gd name="T18" fmla="*/ 3 w 31"/>
                  <a:gd name="T19" fmla="*/ 6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57"/>
              <p:cNvSpPr/>
              <p:nvPr/>
            </p:nvSpPr>
            <p:spPr bwMode="auto">
              <a:xfrm>
                <a:off x="12584001" y="863694"/>
                <a:ext cx="113749" cy="478803"/>
              </a:xfrm>
              <a:custGeom>
                <a:avLst/>
                <a:gdLst>
                  <a:gd name="T0" fmla="*/ 0 w 18"/>
                  <a:gd name="T1" fmla="*/ 11 h 76"/>
                  <a:gd name="T2" fmla="*/ 11 w 18"/>
                  <a:gd name="T3" fmla="*/ 0 h 76"/>
                  <a:gd name="T4" fmla="*/ 18 w 18"/>
                  <a:gd name="T5" fmla="*/ 0 h 76"/>
                  <a:gd name="T6" fmla="*/ 18 w 18"/>
                  <a:gd name="T7" fmla="*/ 76 h 76"/>
                  <a:gd name="T8" fmla="*/ 8 w 18"/>
                  <a:gd name="T9" fmla="*/ 76 h 76"/>
                  <a:gd name="T10" fmla="*/ 8 w 18"/>
                  <a:gd name="T11" fmla="*/ 19 h 76"/>
                  <a:gd name="T12" fmla="*/ 0 w 18"/>
                  <a:gd name="T13" fmla="*/ 19 h 76"/>
                  <a:gd name="T14" fmla="*/ 0 w 18"/>
                  <a:gd name="T15" fmla="*/ 1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821008" y="323309"/>
            <a:ext cx="1209600" cy="1209600"/>
            <a:chOff x="7863331" y="1109633"/>
            <a:chExt cx="1209600" cy="1209600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7863331" y="1109633"/>
              <a:ext cx="1209600" cy="1209600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25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avLst/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CC0099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 userDrawn="1"/>
          </p:nvGrpSpPr>
          <p:grpSpPr>
            <a:xfrm>
              <a:off x="8313979" y="1550027"/>
              <a:ext cx="678076" cy="610690"/>
              <a:chOff x="952501" y="6013451"/>
              <a:chExt cx="511175" cy="460375"/>
            </a:xfrm>
          </p:grpSpPr>
          <p:sp>
            <p:nvSpPr>
              <p:cNvPr id="22" name="Freeform 58"/>
              <p:cNvSpPr/>
              <p:nvPr/>
            </p:nvSpPr>
            <p:spPr bwMode="auto">
              <a:xfrm>
                <a:off x="971551" y="6021388"/>
                <a:ext cx="492125" cy="452438"/>
              </a:xfrm>
              <a:custGeom>
                <a:avLst/>
                <a:gdLst>
                  <a:gd name="T0" fmla="*/ 137 w 310"/>
                  <a:gd name="T1" fmla="*/ 285 h 285"/>
                  <a:gd name="T2" fmla="*/ 0 w 310"/>
                  <a:gd name="T3" fmla="*/ 171 h 285"/>
                  <a:gd name="T4" fmla="*/ 2 w 310"/>
                  <a:gd name="T5" fmla="*/ 12 h 285"/>
                  <a:gd name="T6" fmla="*/ 54 w 310"/>
                  <a:gd name="T7" fmla="*/ 7 h 285"/>
                  <a:gd name="T8" fmla="*/ 87 w 310"/>
                  <a:gd name="T9" fmla="*/ 40 h 285"/>
                  <a:gd name="T10" fmla="*/ 97 w 310"/>
                  <a:gd name="T11" fmla="*/ 7 h 285"/>
                  <a:gd name="T12" fmla="*/ 137 w 310"/>
                  <a:gd name="T13" fmla="*/ 0 h 285"/>
                  <a:gd name="T14" fmla="*/ 310 w 310"/>
                  <a:gd name="T15" fmla="*/ 150 h 285"/>
                  <a:gd name="T16" fmla="*/ 137 w 310"/>
                  <a:gd name="T17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5">
                    <a:moveTo>
                      <a:pt x="137" y="285"/>
                    </a:moveTo>
                    <a:lnTo>
                      <a:pt x="0" y="171"/>
                    </a:lnTo>
                    <a:lnTo>
                      <a:pt x="2" y="12"/>
                    </a:lnTo>
                    <a:lnTo>
                      <a:pt x="54" y="7"/>
                    </a:lnTo>
                    <a:lnTo>
                      <a:pt x="87" y="40"/>
                    </a:lnTo>
                    <a:lnTo>
                      <a:pt x="97" y="7"/>
                    </a:lnTo>
                    <a:lnTo>
                      <a:pt x="137" y="0"/>
                    </a:lnTo>
                    <a:lnTo>
                      <a:pt x="310" y="150"/>
                    </a:lnTo>
                    <a:lnTo>
                      <a:pt x="137" y="285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59"/>
              <p:cNvSpPr>
                <a:spLocks noEditPoints="1"/>
              </p:cNvSpPr>
              <p:nvPr/>
            </p:nvSpPr>
            <p:spPr bwMode="auto">
              <a:xfrm>
                <a:off x="952501" y="6013451"/>
                <a:ext cx="115888" cy="290513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1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Freeform 60"/>
              <p:cNvSpPr/>
              <p:nvPr/>
            </p:nvSpPr>
            <p:spPr bwMode="auto">
              <a:xfrm>
                <a:off x="1090613" y="6013451"/>
                <a:ext cx="117475" cy="290513"/>
              </a:xfrm>
              <a:custGeom>
                <a:avLst/>
                <a:gdLst>
                  <a:gd name="T0" fmla="*/ 0 w 31"/>
                  <a:gd name="T1" fmla="*/ 16 h 77"/>
                  <a:gd name="T2" fmla="*/ 4 w 31"/>
                  <a:gd name="T3" fmla="*/ 4 h 77"/>
                  <a:gd name="T4" fmla="*/ 16 w 31"/>
                  <a:gd name="T5" fmla="*/ 0 h 77"/>
                  <a:gd name="T6" fmla="*/ 29 w 31"/>
                  <a:gd name="T7" fmla="*/ 6 h 77"/>
                  <a:gd name="T8" fmla="*/ 31 w 31"/>
                  <a:gd name="T9" fmla="*/ 22 h 77"/>
                  <a:gd name="T10" fmla="*/ 30 w 31"/>
                  <a:gd name="T11" fmla="*/ 30 h 77"/>
                  <a:gd name="T12" fmla="*/ 27 w 31"/>
                  <a:gd name="T13" fmla="*/ 38 h 77"/>
                  <a:gd name="T14" fmla="*/ 18 w 31"/>
                  <a:gd name="T15" fmla="*/ 52 h 77"/>
                  <a:gd name="T16" fmla="*/ 11 w 31"/>
                  <a:gd name="T17" fmla="*/ 68 h 77"/>
                  <a:gd name="T18" fmla="*/ 31 w 31"/>
                  <a:gd name="T19" fmla="*/ 68 h 77"/>
                  <a:gd name="T20" fmla="*/ 31 w 31"/>
                  <a:gd name="T21" fmla="*/ 76 h 77"/>
                  <a:gd name="T22" fmla="*/ 8 w 31"/>
                  <a:gd name="T23" fmla="*/ 77 h 77"/>
                  <a:gd name="T24" fmla="*/ 0 w 31"/>
                  <a:gd name="T25" fmla="*/ 76 h 77"/>
                  <a:gd name="T26" fmla="*/ 0 w 31"/>
                  <a:gd name="T27" fmla="*/ 76 h 77"/>
                  <a:gd name="T28" fmla="*/ 5 w 31"/>
                  <a:gd name="T29" fmla="*/ 55 h 77"/>
                  <a:gd name="T30" fmla="*/ 17 w 31"/>
                  <a:gd name="T31" fmla="*/ 37 h 77"/>
                  <a:gd name="T32" fmla="*/ 21 w 31"/>
                  <a:gd name="T33" fmla="*/ 20 h 77"/>
                  <a:gd name="T34" fmla="*/ 21 w 31"/>
                  <a:gd name="T35" fmla="*/ 19 h 77"/>
                  <a:gd name="T36" fmla="*/ 21 w 31"/>
                  <a:gd name="T37" fmla="*/ 17 h 77"/>
                  <a:gd name="T38" fmla="*/ 21 w 31"/>
                  <a:gd name="T39" fmla="*/ 12 h 77"/>
                  <a:gd name="T40" fmla="*/ 15 w 31"/>
                  <a:gd name="T41" fmla="*/ 7 h 77"/>
                  <a:gd name="T42" fmla="*/ 10 w 31"/>
                  <a:gd name="T43" fmla="*/ 16 h 77"/>
                  <a:gd name="T44" fmla="*/ 10 w 31"/>
                  <a:gd name="T45" fmla="*/ 19 h 77"/>
                  <a:gd name="T46" fmla="*/ 10 w 31"/>
                  <a:gd name="T47" fmla="*/ 21 h 77"/>
                  <a:gd name="T48" fmla="*/ 10 w 31"/>
                  <a:gd name="T49" fmla="*/ 23 h 77"/>
                  <a:gd name="T50" fmla="*/ 10 w 31"/>
                  <a:gd name="T51" fmla="*/ 26 h 77"/>
                  <a:gd name="T52" fmla="*/ 0 w 31"/>
                  <a:gd name="T53" fmla="*/ 26 h 77"/>
                  <a:gd name="T54" fmla="*/ 0 w 31"/>
                  <a:gd name="T55" fmla="*/ 1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821008" y="323309"/>
            <a:ext cx="1209600" cy="1209600"/>
            <a:chOff x="7898159" y="4938776"/>
            <a:chExt cx="1209600" cy="1209600"/>
          </a:xfrm>
        </p:grpSpPr>
        <p:grpSp>
          <p:nvGrpSpPr>
            <p:cNvPr id="28" name="组合 27"/>
            <p:cNvGrpSpPr/>
            <p:nvPr userDrawn="1"/>
          </p:nvGrpSpPr>
          <p:grpSpPr>
            <a:xfrm>
              <a:off x="7898159" y="4938776"/>
              <a:ext cx="1209600" cy="1209600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33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avLst/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FF8900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9" name="组合 28"/>
            <p:cNvGrpSpPr/>
            <p:nvPr userDrawn="1"/>
          </p:nvGrpSpPr>
          <p:grpSpPr>
            <a:xfrm>
              <a:off x="8346674" y="5379836"/>
              <a:ext cx="678076" cy="610690"/>
              <a:chOff x="5405438" y="6815138"/>
              <a:chExt cx="511175" cy="460375"/>
            </a:xfrm>
          </p:grpSpPr>
          <p:sp>
            <p:nvSpPr>
              <p:cNvPr id="30" name="Freeform 61"/>
              <p:cNvSpPr/>
              <p:nvPr/>
            </p:nvSpPr>
            <p:spPr bwMode="auto">
              <a:xfrm>
                <a:off x="5424488" y="6821488"/>
                <a:ext cx="492125" cy="454025"/>
              </a:xfrm>
              <a:custGeom>
                <a:avLst/>
                <a:gdLst>
                  <a:gd name="T0" fmla="*/ 140 w 310"/>
                  <a:gd name="T1" fmla="*/ 286 h 286"/>
                  <a:gd name="T2" fmla="*/ 0 w 310"/>
                  <a:gd name="T3" fmla="*/ 172 h 286"/>
                  <a:gd name="T4" fmla="*/ 2 w 310"/>
                  <a:gd name="T5" fmla="*/ 12 h 286"/>
                  <a:gd name="T6" fmla="*/ 57 w 310"/>
                  <a:gd name="T7" fmla="*/ 7 h 286"/>
                  <a:gd name="T8" fmla="*/ 88 w 310"/>
                  <a:gd name="T9" fmla="*/ 41 h 286"/>
                  <a:gd name="T10" fmla="*/ 97 w 310"/>
                  <a:gd name="T11" fmla="*/ 7 h 286"/>
                  <a:gd name="T12" fmla="*/ 135 w 310"/>
                  <a:gd name="T13" fmla="*/ 0 h 286"/>
                  <a:gd name="T14" fmla="*/ 310 w 310"/>
                  <a:gd name="T15" fmla="*/ 150 h 286"/>
                  <a:gd name="T16" fmla="*/ 140 w 310"/>
                  <a:gd name="T17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6">
                    <a:moveTo>
                      <a:pt x="140" y="286"/>
                    </a:moveTo>
                    <a:lnTo>
                      <a:pt x="0" y="172"/>
                    </a:lnTo>
                    <a:lnTo>
                      <a:pt x="2" y="12"/>
                    </a:lnTo>
                    <a:lnTo>
                      <a:pt x="57" y="7"/>
                    </a:lnTo>
                    <a:lnTo>
                      <a:pt x="88" y="41"/>
                    </a:lnTo>
                    <a:lnTo>
                      <a:pt x="97" y="7"/>
                    </a:lnTo>
                    <a:lnTo>
                      <a:pt x="135" y="0"/>
                    </a:lnTo>
                    <a:lnTo>
                      <a:pt x="310" y="150"/>
                    </a:lnTo>
                    <a:lnTo>
                      <a:pt x="140" y="286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62"/>
              <p:cNvSpPr>
                <a:spLocks noEditPoints="1"/>
              </p:cNvSpPr>
              <p:nvPr/>
            </p:nvSpPr>
            <p:spPr bwMode="auto">
              <a:xfrm>
                <a:off x="5405438" y="6815138"/>
                <a:ext cx="117475" cy="290513"/>
              </a:xfrm>
              <a:custGeom>
                <a:avLst/>
                <a:gdLst>
                  <a:gd name="T0" fmla="*/ 17 w 31"/>
                  <a:gd name="T1" fmla="*/ 0 h 77"/>
                  <a:gd name="T2" fmla="*/ 29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2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3 w 31"/>
                  <a:gd name="T25" fmla="*/ 59 h 77"/>
                  <a:gd name="T26" fmla="*/ 23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10" y="77"/>
                      <a:pt x="5" y="75"/>
                      <a:pt x="3" y="72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6"/>
                      <a:pt x="23" y="59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0"/>
                      <a:pt x="20" y="7"/>
                      <a:pt x="16" y="7"/>
                    </a:cubicBezTo>
                    <a:cubicBezTo>
                      <a:pt x="12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63"/>
              <p:cNvSpPr/>
              <p:nvPr/>
            </p:nvSpPr>
            <p:spPr bwMode="auto">
              <a:xfrm>
                <a:off x="5545138" y="6815138"/>
                <a:ext cx="112713" cy="290513"/>
              </a:xfrm>
              <a:custGeom>
                <a:avLst/>
                <a:gdLst>
                  <a:gd name="T0" fmla="*/ 9 w 30"/>
                  <a:gd name="T1" fmla="*/ 54 h 77"/>
                  <a:gd name="T2" fmla="*/ 9 w 30"/>
                  <a:gd name="T3" fmla="*/ 62 h 77"/>
                  <a:gd name="T4" fmla="*/ 10 w 30"/>
                  <a:gd name="T5" fmla="*/ 68 h 77"/>
                  <a:gd name="T6" fmla="*/ 16 w 30"/>
                  <a:gd name="T7" fmla="*/ 70 h 77"/>
                  <a:gd name="T8" fmla="*/ 21 w 30"/>
                  <a:gd name="T9" fmla="*/ 65 h 77"/>
                  <a:gd name="T10" fmla="*/ 21 w 30"/>
                  <a:gd name="T11" fmla="*/ 58 h 77"/>
                  <a:gd name="T12" fmla="*/ 21 w 30"/>
                  <a:gd name="T13" fmla="*/ 52 h 77"/>
                  <a:gd name="T14" fmla="*/ 20 w 30"/>
                  <a:gd name="T15" fmla="*/ 43 h 77"/>
                  <a:gd name="T16" fmla="*/ 12 w 30"/>
                  <a:gd name="T17" fmla="*/ 39 h 77"/>
                  <a:gd name="T18" fmla="*/ 10 w 30"/>
                  <a:gd name="T19" fmla="*/ 39 h 77"/>
                  <a:gd name="T20" fmla="*/ 7 w 30"/>
                  <a:gd name="T21" fmla="*/ 40 h 77"/>
                  <a:gd name="T22" fmla="*/ 7 w 30"/>
                  <a:gd name="T23" fmla="*/ 31 h 77"/>
                  <a:gd name="T24" fmla="*/ 9 w 30"/>
                  <a:gd name="T25" fmla="*/ 31 h 77"/>
                  <a:gd name="T26" fmla="*/ 19 w 30"/>
                  <a:gd name="T27" fmla="*/ 22 h 77"/>
                  <a:gd name="T28" fmla="*/ 19 w 30"/>
                  <a:gd name="T29" fmla="*/ 14 h 77"/>
                  <a:gd name="T30" fmla="*/ 14 w 30"/>
                  <a:gd name="T31" fmla="*/ 7 h 77"/>
                  <a:gd name="T32" fmla="*/ 9 w 30"/>
                  <a:gd name="T33" fmla="*/ 15 h 77"/>
                  <a:gd name="T34" fmla="*/ 9 w 30"/>
                  <a:gd name="T35" fmla="*/ 17 h 77"/>
                  <a:gd name="T36" fmla="*/ 9 w 30"/>
                  <a:gd name="T37" fmla="*/ 19 h 77"/>
                  <a:gd name="T38" fmla="*/ 0 w 30"/>
                  <a:gd name="T39" fmla="*/ 19 h 77"/>
                  <a:gd name="T40" fmla="*/ 0 w 30"/>
                  <a:gd name="T41" fmla="*/ 12 h 77"/>
                  <a:gd name="T42" fmla="*/ 15 w 30"/>
                  <a:gd name="T43" fmla="*/ 0 h 77"/>
                  <a:gd name="T44" fmla="*/ 29 w 30"/>
                  <a:gd name="T45" fmla="*/ 13 h 77"/>
                  <a:gd name="T46" fmla="*/ 29 w 30"/>
                  <a:gd name="T47" fmla="*/ 17 h 77"/>
                  <a:gd name="T48" fmla="*/ 29 w 30"/>
                  <a:gd name="T49" fmla="*/ 20 h 77"/>
                  <a:gd name="T50" fmla="*/ 22 w 30"/>
                  <a:gd name="T51" fmla="*/ 34 h 77"/>
                  <a:gd name="T52" fmla="*/ 28 w 30"/>
                  <a:gd name="T53" fmla="*/ 39 h 77"/>
                  <a:gd name="T54" fmla="*/ 30 w 30"/>
                  <a:gd name="T55" fmla="*/ 48 h 77"/>
                  <a:gd name="T56" fmla="*/ 30 w 30"/>
                  <a:gd name="T57" fmla="*/ 64 h 77"/>
                  <a:gd name="T58" fmla="*/ 14 w 30"/>
                  <a:gd name="T59" fmla="*/ 77 h 77"/>
                  <a:gd name="T60" fmla="*/ 0 w 30"/>
                  <a:gd name="T61" fmla="*/ 64 h 77"/>
                  <a:gd name="T62" fmla="*/ 0 w 30"/>
                  <a:gd name="T63" fmla="*/ 54 h 77"/>
                  <a:gd name="T64" fmla="*/ 9 w 30"/>
                  <a:gd name="T65" fmla="*/ 5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77">
                    <a:moveTo>
                      <a:pt x="9" y="54"/>
                    </a:moveTo>
                    <a:cubicBezTo>
                      <a:pt x="9" y="62"/>
                      <a:pt x="9" y="62"/>
                      <a:pt x="9" y="62"/>
                    </a:cubicBezTo>
                    <a:cubicBezTo>
                      <a:pt x="9" y="65"/>
                      <a:pt x="9" y="67"/>
                      <a:pt x="10" y="68"/>
                    </a:cubicBezTo>
                    <a:cubicBezTo>
                      <a:pt x="11" y="69"/>
                      <a:pt x="13" y="70"/>
                      <a:pt x="16" y="70"/>
                    </a:cubicBezTo>
                    <a:cubicBezTo>
                      <a:pt x="18" y="70"/>
                      <a:pt x="20" y="68"/>
                      <a:pt x="21" y="65"/>
                    </a:cubicBezTo>
                    <a:cubicBezTo>
                      <a:pt x="21" y="64"/>
                      <a:pt x="21" y="62"/>
                      <a:pt x="21" y="58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48"/>
                      <a:pt x="21" y="45"/>
                      <a:pt x="20" y="43"/>
                    </a:cubicBezTo>
                    <a:cubicBezTo>
                      <a:pt x="18" y="41"/>
                      <a:pt x="16" y="39"/>
                      <a:pt x="12" y="39"/>
                    </a:cubicBezTo>
                    <a:cubicBezTo>
                      <a:pt x="11" y="39"/>
                      <a:pt x="11" y="39"/>
                      <a:pt x="10" y="39"/>
                    </a:cubicBezTo>
                    <a:cubicBezTo>
                      <a:pt x="9" y="39"/>
                      <a:pt x="8" y="40"/>
                      <a:pt x="7" y="40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6" y="31"/>
                      <a:pt x="19" y="28"/>
                      <a:pt x="19" y="22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9"/>
                      <a:pt x="18" y="7"/>
                      <a:pt x="14" y="7"/>
                    </a:cubicBezTo>
                    <a:cubicBezTo>
                      <a:pt x="11" y="7"/>
                      <a:pt x="9" y="10"/>
                      <a:pt x="9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4"/>
                      <a:pt x="5" y="0"/>
                      <a:pt x="15" y="0"/>
                    </a:cubicBezTo>
                    <a:cubicBezTo>
                      <a:pt x="24" y="0"/>
                      <a:pt x="29" y="4"/>
                      <a:pt x="29" y="13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9" y="27"/>
                      <a:pt x="26" y="31"/>
                      <a:pt x="22" y="34"/>
                    </a:cubicBezTo>
                    <a:cubicBezTo>
                      <a:pt x="25" y="35"/>
                      <a:pt x="27" y="36"/>
                      <a:pt x="28" y="39"/>
                    </a:cubicBezTo>
                    <a:cubicBezTo>
                      <a:pt x="29" y="41"/>
                      <a:pt x="30" y="44"/>
                      <a:pt x="30" y="48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73"/>
                      <a:pt x="25" y="77"/>
                      <a:pt x="14" y="77"/>
                    </a:cubicBezTo>
                    <a:cubicBezTo>
                      <a:pt x="5" y="77"/>
                      <a:pt x="0" y="73"/>
                      <a:pt x="0" y="64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9" y="54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35" name="组合 34"/>
          <p:cNvGrpSpPr/>
          <p:nvPr userDrawn="1"/>
        </p:nvGrpSpPr>
        <p:grpSpPr>
          <a:xfrm>
            <a:off x="821008" y="323309"/>
            <a:ext cx="1209600" cy="1209600"/>
            <a:chOff x="3079703" y="4851588"/>
            <a:chExt cx="1209600" cy="1209600"/>
          </a:xfrm>
        </p:grpSpPr>
        <p:grpSp>
          <p:nvGrpSpPr>
            <p:cNvPr id="19" name="组合 18"/>
            <p:cNvGrpSpPr/>
            <p:nvPr userDrawn="1"/>
          </p:nvGrpSpPr>
          <p:grpSpPr>
            <a:xfrm>
              <a:off x="3079703" y="4851588"/>
              <a:ext cx="1209600" cy="1209600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20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avLst/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0093EE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0" name="组合 29"/>
            <p:cNvGrpSpPr/>
            <p:nvPr userDrawn="1"/>
          </p:nvGrpSpPr>
          <p:grpSpPr>
            <a:xfrm>
              <a:off x="3491876" y="5275164"/>
              <a:ext cx="688606" cy="612796"/>
              <a:chOff x="688976" y="7240588"/>
              <a:chExt cx="519113" cy="461963"/>
            </a:xfrm>
          </p:grpSpPr>
          <p:sp>
            <p:nvSpPr>
              <p:cNvPr id="31" name="Freeform 64"/>
              <p:cNvSpPr/>
              <p:nvPr/>
            </p:nvSpPr>
            <p:spPr bwMode="auto">
              <a:xfrm>
                <a:off x="708026" y="7245351"/>
                <a:ext cx="500063" cy="457200"/>
              </a:xfrm>
              <a:custGeom>
                <a:avLst/>
                <a:gdLst>
                  <a:gd name="T0" fmla="*/ 140 w 315"/>
                  <a:gd name="T1" fmla="*/ 288 h 288"/>
                  <a:gd name="T2" fmla="*/ 0 w 315"/>
                  <a:gd name="T3" fmla="*/ 176 h 288"/>
                  <a:gd name="T4" fmla="*/ 2 w 315"/>
                  <a:gd name="T5" fmla="*/ 14 h 288"/>
                  <a:gd name="T6" fmla="*/ 57 w 315"/>
                  <a:gd name="T7" fmla="*/ 9 h 288"/>
                  <a:gd name="T8" fmla="*/ 97 w 315"/>
                  <a:gd name="T9" fmla="*/ 57 h 288"/>
                  <a:gd name="T10" fmla="*/ 113 w 315"/>
                  <a:gd name="T11" fmla="*/ 9 h 288"/>
                  <a:gd name="T12" fmla="*/ 140 w 315"/>
                  <a:gd name="T13" fmla="*/ 0 h 288"/>
                  <a:gd name="T14" fmla="*/ 315 w 315"/>
                  <a:gd name="T15" fmla="*/ 150 h 288"/>
                  <a:gd name="T16" fmla="*/ 140 w 315"/>
                  <a:gd name="T1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5" h="288">
                    <a:moveTo>
                      <a:pt x="140" y="288"/>
                    </a:moveTo>
                    <a:lnTo>
                      <a:pt x="0" y="176"/>
                    </a:lnTo>
                    <a:lnTo>
                      <a:pt x="2" y="14"/>
                    </a:lnTo>
                    <a:lnTo>
                      <a:pt x="57" y="9"/>
                    </a:lnTo>
                    <a:lnTo>
                      <a:pt x="97" y="57"/>
                    </a:lnTo>
                    <a:lnTo>
                      <a:pt x="113" y="9"/>
                    </a:lnTo>
                    <a:lnTo>
                      <a:pt x="140" y="0"/>
                    </a:lnTo>
                    <a:lnTo>
                      <a:pt x="315" y="150"/>
                    </a:lnTo>
                    <a:lnTo>
                      <a:pt x="140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65"/>
              <p:cNvSpPr>
                <a:spLocks noEditPoints="1"/>
              </p:cNvSpPr>
              <p:nvPr/>
            </p:nvSpPr>
            <p:spPr bwMode="auto">
              <a:xfrm>
                <a:off x="688976" y="7240588"/>
                <a:ext cx="115888" cy="295275"/>
              </a:xfrm>
              <a:custGeom>
                <a:avLst/>
                <a:gdLst>
                  <a:gd name="T0" fmla="*/ 17 w 31"/>
                  <a:gd name="T1" fmla="*/ 0 h 78"/>
                  <a:gd name="T2" fmla="*/ 29 w 31"/>
                  <a:gd name="T3" fmla="*/ 5 h 78"/>
                  <a:gd name="T4" fmla="*/ 31 w 31"/>
                  <a:gd name="T5" fmla="*/ 18 h 78"/>
                  <a:gd name="T6" fmla="*/ 31 w 31"/>
                  <a:gd name="T7" fmla="*/ 63 h 78"/>
                  <a:gd name="T8" fmla="*/ 27 w 31"/>
                  <a:gd name="T9" fmla="*/ 74 h 78"/>
                  <a:gd name="T10" fmla="*/ 16 w 31"/>
                  <a:gd name="T11" fmla="*/ 78 h 78"/>
                  <a:gd name="T12" fmla="*/ 3 w 31"/>
                  <a:gd name="T13" fmla="*/ 72 h 78"/>
                  <a:gd name="T14" fmla="*/ 0 w 31"/>
                  <a:gd name="T15" fmla="*/ 57 h 78"/>
                  <a:gd name="T16" fmla="*/ 0 w 31"/>
                  <a:gd name="T17" fmla="*/ 21 h 78"/>
                  <a:gd name="T18" fmla="*/ 3 w 31"/>
                  <a:gd name="T19" fmla="*/ 6 h 78"/>
                  <a:gd name="T20" fmla="*/ 17 w 31"/>
                  <a:gd name="T21" fmla="*/ 0 h 78"/>
                  <a:gd name="T22" fmla="*/ 16 w 31"/>
                  <a:gd name="T23" fmla="*/ 70 h 78"/>
                  <a:gd name="T24" fmla="*/ 23 w 31"/>
                  <a:gd name="T25" fmla="*/ 60 h 78"/>
                  <a:gd name="T26" fmla="*/ 23 w 31"/>
                  <a:gd name="T27" fmla="*/ 17 h 78"/>
                  <a:gd name="T28" fmla="*/ 16 w 31"/>
                  <a:gd name="T29" fmla="*/ 7 h 78"/>
                  <a:gd name="T30" fmla="*/ 9 w 31"/>
                  <a:gd name="T31" fmla="*/ 17 h 78"/>
                  <a:gd name="T32" fmla="*/ 9 w 31"/>
                  <a:gd name="T33" fmla="*/ 20 h 78"/>
                  <a:gd name="T34" fmla="*/ 9 w 31"/>
                  <a:gd name="T35" fmla="*/ 23 h 78"/>
                  <a:gd name="T36" fmla="*/ 9 w 31"/>
                  <a:gd name="T37" fmla="*/ 36 h 78"/>
                  <a:gd name="T38" fmla="*/ 9 w 31"/>
                  <a:gd name="T39" fmla="*/ 48 h 78"/>
                  <a:gd name="T40" fmla="*/ 9 w 31"/>
                  <a:gd name="T41" fmla="*/ 59 h 78"/>
                  <a:gd name="T42" fmla="*/ 16 w 31"/>
                  <a:gd name="T43" fmla="*/ 7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8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1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5" y="76"/>
                      <a:pt x="21" y="78"/>
                      <a:pt x="16" y="78"/>
                    </a:cubicBezTo>
                    <a:cubicBezTo>
                      <a:pt x="10" y="78"/>
                      <a:pt x="5" y="76"/>
                      <a:pt x="3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9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7"/>
                      <a:pt x="23" y="60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1"/>
                      <a:pt x="20" y="7"/>
                      <a:pt x="16" y="7"/>
                    </a:cubicBezTo>
                    <a:cubicBezTo>
                      <a:pt x="12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7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66"/>
              <p:cNvSpPr>
                <a:spLocks noEditPoints="1"/>
              </p:cNvSpPr>
              <p:nvPr/>
            </p:nvSpPr>
            <p:spPr bwMode="auto">
              <a:xfrm>
                <a:off x="817563" y="7245351"/>
                <a:ext cx="134938" cy="287338"/>
              </a:xfrm>
              <a:custGeom>
                <a:avLst/>
                <a:gdLst>
                  <a:gd name="T0" fmla="*/ 17 w 36"/>
                  <a:gd name="T1" fmla="*/ 0 h 76"/>
                  <a:gd name="T2" fmla="*/ 30 w 36"/>
                  <a:gd name="T3" fmla="*/ 0 h 76"/>
                  <a:gd name="T4" fmla="*/ 30 w 36"/>
                  <a:gd name="T5" fmla="*/ 51 h 76"/>
                  <a:gd name="T6" fmla="*/ 36 w 36"/>
                  <a:gd name="T7" fmla="*/ 51 h 76"/>
                  <a:gd name="T8" fmla="*/ 36 w 36"/>
                  <a:gd name="T9" fmla="*/ 58 h 76"/>
                  <a:gd name="T10" fmla="*/ 30 w 36"/>
                  <a:gd name="T11" fmla="*/ 58 h 76"/>
                  <a:gd name="T12" fmla="*/ 30 w 36"/>
                  <a:gd name="T13" fmla="*/ 76 h 76"/>
                  <a:gd name="T14" fmla="*/ 21 w 36"/>
                  <a:gd name="T15" fmla="*/ 76 h 76"/>
                  <a:gd name="T16" fmla="*/ 21 w 36"/>
                  <a:gd name="T17" fmla="*/ 58 h 76"/>
                  <a:gd name="T18" fmla="*/ 0 w 36"/>
                  <a:gd name="T19" fmla="*/ 58 h 76"/>
                  <a:gd name="T20" fmla="*/ 0 w 36"/>
                  <a:gd name="T21" fmla="*/ 51 h 76"/>
                  <a:gd name="T22" fmla="*/ 17 w 36"/>
                  <a:gd name="T23" fmla="*/ 0 h 76"/>
                  <a:gd name="T24" fmla="*/ 21 w 36"/>
                  <a:gd name="T25" fmla="*/ 51 h 76"/>
                  <a:gd name="T26" fmla="*/ 21 w 36"/>
                  <a:gd name="T27" fmla="*/ 11 h 76"/>
                  <a:gd name="T28" fmla="*/ 15 w 36"/>
                  <a:gd name="T29" fmla="*/ 31 h 76"/>
                  <a:gd name="T30" fmla="*/ 9 w 36"/>
                  <a:gd name="T31" fmla="*/ 51 h 76"/>
                  <a:gd name="T32" fmla="*/ 21 w 36"/>
                  <a:gd name="T33" fmla="*/ 5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76">
                    <a:moveTo>
                      <a:pt x="17" y="0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6" y="51"/>
                      <a:pt x="36" y="51"/>
                      <a:pt x="36" y="51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1" y="76"/>
                      <a:pt x="21" y="76"/>
                      <a:pt x="21" y="76"/>
                    </a:cubicBezTo>
                    <a:cubicBezTo>
                      <a:pt x="21" y="58"/>
                      <a:pt x="21" y="58"/>
                      <a:pt x="21" y="58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51"/>
                      <a:pt x="0" y="51"/>
                      <a:pt x="0" y="51"/>
                    </a:cubicBezTo>
                    <a:lnTo>
                      <a:pt x="17" y="0"/>
                    </a:lnTo>
                    <a:close/>
                    <a:moveTo>
                      <a:pt x="21" y="51"/>
                    </a:moveTo>
                    <a:cubicBezTo>
                      <a:pt x="21" y="11"/>
                      <a:pt x="21" y="11"/>
                      <a:pt x="21" y="11"/>
                    </a:cubicBezTo>
                    <a:cubicBezTo>
                      <a:pt x="20" y="15"/>
                      <a:pt x="17" y="22"/>
                      <a:pt x="15" y="31"/>
                    </a:cubicBezTo>
                    <a:cubicBezTo>
                      <a:pt x="12" y="40"/>
                      <a:pt x="10" y="47"/>
                      <a:pt x="9" y="51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eibo.com/teli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 rot="2700000">
            <a:off x="9417247" y="1818616"/>
            <a:ext cx="5349244" cy="4121516"/>
          </a:xfrm>
          <a:prstGeom prst="rect">
            <a:avLst/>
          </a:prstGeom>
          <a:gradFill flip="none" rotWithShape="0">
            <a:gsLst>
              <a:gs pos="41000">
                <a:schemeClr val="tx1">
                  <a:alpha val="10000"/>
                </a:schemeClr>
              </a:gs>
              <a:gs pos="0">
                <a:schemeClr val="bg1">
                  <a:lumMod val="65000"/>
                  <a:alpha val="66000"/>
                </a:schemeClr>
              </a:gs>
              <a:gs pos="78000">
                <a:schemeClr val="tx1">
                  <a:alpha val="0"/>
                </a:schemeClr>
              </a:gs>
              <a:gs pos="100000">
                <a:schemeClr val="tx1">
                  <a:alpha val="0"/>
                </a:scheme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0"/>
            <a:ext cx="5617028" cy="6858000"/>
          </a:xfrm>
          <a:prstGeom prst="rect">
            <a:avLst/>
          </a:prstGeom>
          <a:noFill/>
        </p:spPr>
      </p:pic>
      <p:sp>
        <p:nvSpPr>
          <p:cNvPr id="4" name="圆角矩形 3"/>
          <p:cNvSpPr/>
          <p:nvPr/>
        </p:nvSpPr>
        <p:spPr>
          <a:xfrm>
            <a:off x="5941418" y="2659743"/>
            <a:ext cx="3106057" cy="769257"/>
          </a:xfrm>
          <a:prstGeom prst="roundRect">
            <a:avLst>
              <a:gd name="adj" fmla="val 729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14"/>
          <p:cNvSpPr txBox="1"/>
          <p:nvPr/>
        </p:nvSpPr>
        <p:spPr>
          <a:xfrm>
            <a:off x="2781388" y="4614599"/>
            <a:ext cx="9105812" cy="1862048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zh-CN"/>
            </a:defPPr>
            <a:lvl1pPr lvl="0">
              <a:defRPr sz="8000" spc="50">
                <a:ln w="11430"/>
                <a:solidFill>
                  <a:srgbClr val="CD1F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itchFamily="34" charset="-122"/>
                <a:ea typeface="华康俪金黑W8(P)" pitchFamily="34" charset="-122"/>
                <a:cs typeface="经典繁仿黑" pitchFamily="49" charset="-122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CN" altLang="en-US" sz="11500" dirty="0">
                <a:solidFill>
                  <a:srgbClr val="008EE6"/>
                </a:solidFill>
              </a:rPr>
              <a:t>改善</a:t>
            </a:r>
            <a:r>
              <a:rPr lang="zh-CN" altLang="en-US" sz="1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永无止境</a:t>
            </a:r>
          </a:p>
        </p:txBody>
      </p:sp>
      <p:sp>
        <p:nvSpPr>
          <p:cNvPr id="6" name="Freeform 196"/>
          <p:cNvSpPr/>
          <p:nvPr/>
        </p:nvSpPr>
        <p:spPr bwMode="auto">
          <a:xfrm>
            <a:off x="3016288" y="4617203"/>
            <a:ext cx="484910" cy="412451"/>
          </a:xfrm>
          <a:custGeom>
            <a:avLst/>
            <a:gdLst>
              <a:gd name="T0" fmla="*/ 174 w 348"/>
              <a:gd name="T1" fmla="*/ 0 h 298"/>
              <a:gd name="T2" fmla="*/ 209 w 348"/>
              <a:gd name="T3" fmla="*/ 3 h 298"/>
              <a:gd name="T4" fmla="*/ 242 w 348"/>
              <a:gd name="T5" fmla="*/ 10 h 298"/>
              <a:gd name="T6" fmla="*/ 272 w 348"/>
              <a:gd name="T7" fmla="*/ 23 h 298"/>
              <a:gd name="T8" fmla="*/ 297 w 348"/>
              <a:gd name="T9" fmla="*/ 39 h 298"/>
              <a:gd name="T10" fmla="*/ 318 w 348"/>
              <a:gd name="T11" fmla="*/ 59 h 298"/>
              <a:gd name="T12" fmla="*/ 334 w 348"/>
              <a:gd name="T13" fmla="*/ 81 h 298"/>
              <a:gd name="T14" fmla="*/ 345 w 348"/>
              <a:gd name="T15" fmla="*/ 107 h 298"/>
              <a:gd name="T16" fmla="*/ 348 w 348"/>
              <a:gd name="T17" fmla="*/ 133 h 298"/>
              <a:gd name="T18" fmla="*/ 346 w 348"/>
              <a:gd name="T19" fmla="*/ 150 h 298"/>
              <a:gd name="T20" fmla="*/ 336 w 348"/>
              <a:gd name="T21" fmla="*/ 181 h 298"/>
              <a:gd name="T22" fmla="*/ 317 w 348"/>
              <a:gd name="T23" fmla="*/ 209 h 298"/>
              <a:gd name="T24" fmla="*/ 290 w 348"/>
              <a:gd name="T25" fmla="*/ 233 h 298"/>
              <a:gd name="T26" fmla="*/ 308 w 348"/>
              <a:gd name="T27" fmla="*/ 298 h 298"/>
              <a:gd name="T28" fmla="*/ 244 w 348"/>
              <a:gd name="T29" fmla="*/ 255 h 298"/>
              <a:gd name="T30" fmla="*/ 210 w 348"/>
              <a:gd name="T31" fmla="*/ 264 h 298"/>
              <a:gd name="T32" fmla="*/ 174 w 348"/>
              <a:gd name="T33" fmla="*/ 267 h 298"/>
              <a:gd name="T34" fmla="*/ 157 w 348"/>
              <a:gd name="T35" fmla="*/ 265 h 298"/>
              <a:gd name="T36" fmla="*/ 122 w 348"/>
              <a:gd name="T37" fmla="*/ 261 h 298"/>
              <a:gd name="T38" fmla="*/ 91 w 348"/>
              <a:gd name="T39" fmla="*/ 251 h 298"/>
              <a:gd name="T40" fmla="*/ 63 w 348"/>
              <a:gd name="T41" fmla="*/ 236 h 298"/>
              <a:gd name="T42" fmla="*/ 40 w 348"/>
              <a:gd name="T43" fmla="*/ 218 h 298"/>
              <a:gd name="T44" fmla="*/ 21 w 348"/>
              <a:gd name="T45" fmla="*/ 197 h 298"/>
              <a:gd name="T46" fmla="*/ 8 w 348"/>
              <a:gd name="T47" fmla="*/ 173 h 298"/>
              <a:gd name="T48" fmla="*/ 1 w 348"/>
              <a:gd name="T49" fmla="*/ 147 h 298"/>
              <a:gd name="T50" fmla="*/ 0 w 348"/>
              <a:gd name="T51" fmla="*/ 133 h 298"/>
              <a:gd name="T52" fmla="*/ 4 w 348"/>
              <a:gd name="T53" fmla="*/ 107 h 298"/>
              <a:gd name="T54" fmla="*/ 14 w 348"/>
              <a:gd name="T55" fmla="*/ 81 h 298"/>
              <a:gd name="T56" fmla="*/ 31 w 348"/>
              <a:gd name="T57" fmla="*/ 59 h 298"/>
              <a:gd name="T58" fmla="*/ 52 w 348"/>
              <a:gd name="T59" fmla="*/ 39 h 298"/>
              <a:gd name="T60" fmla="*/ 77 w 348"/>
              <a:gd name="T61" fmla="*/ 23 h 298"/>
              <a:gd name="T62" fmla="*/ 106 w 348"/>
              <a:gd name="T63" fmla="*/ 10 h 298"/>
              <a:gd name="T64" fmla="*/ 139 w 348"/>
              <a:gd name="T65" fmla="*/ 3 h 298"/>
              <a:gd name="T66" fmla="*/ 174 w 348"/>
              <a:gd name="T67" fmla="*/ 0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48" h="298">
                <a:moveTo>
                  <a:pt x="174" y="0"/>
                </a:moveTo>
                <a:lnTo>
                  <a:pt x="174" y="0"/>
                </a:lnTo>
                <a:lnTo>
                  <a:pt x="192" y="2"/>
                </a:lnTo>
                <a:lnTo>
                  <a:pt x="209" y="3"/>
                </a:lnTo>
                <a:lnTo>
                  <a:pt x="226" y="6"/>
                </a:lnTo>
                <a:lnTo>
                  <a:pt x="242" y="10"/>
                </a:lnTo>
                <a:lnTo>
                  <a:pt x="256" y="16"/>
                </a:lnTo>
                <a:lnTo>
                  <a:pt x="272" y="23"/>
                </a:lnTo>
                <a:lnTo>
                  <a:pt x="284" y="31"/>
                </a:lnTo>
                <a:lnTo>
                  <a:pt x="297" y="39"/>
                </a:lnTo>
                <a:lnTo>
                  <a:pt x="308" y="49"/>
                </a:lnTo>
                <a:lnTo>
                  <a:pt x="318" y="59"/>
                </a:lnTo>
                <a:lnTo>
                  <a:pt x="327" y="70"/>
                </a:lnTo>
                <a:lnTo>
                  <a:pt x="334" y="81"/>
                </a:lnTo>
                <a:lnTo>
                  <a:pt x="341" y="94"/>
                </a:lnTo>
                <a:lnTo>
                  <a:pt x="345" y="107"/>
                </a:lnTo>
                <a:lnTo>
                  <a:pt x="348" y="119"/>
                </a:lnTo>
                <a:lnTo>
                  <a:pt x="348" y="133"/>
                </a:lnTo>
                <a:lnTo>
                  <a:pt x="348" y="133"/>
                </a:lnTo>
                <a:lnTo>
                  <a:pt x="346" y="150"/>
                </a:lnTo>
                <a:lnTo>
                  <a:pt x="342" y="166"/>
                </a:lnTo>
                <a:lnTo>
                  <a:pt x="336" y="181"/>
                </a:lnTo>
                <a:lnTo>
                  <a:pt x="328" y="195"/>
                </a:lnTo>
                <a:lnTo>
                  <a:pt x="317" y="209"/>
                </a:lnTo>
                <a:lnTo>
                  <a:pt x="304" y="222"/>
                </a:lnTo>
                <a:lnTo>
                  <a:pt x="290" y="233"/>
                </a:lnTo>
                <a:lnTo>
                  <a:pt x="273" y="243"/>
                </a:lnTo>
                <a:lnTo>
                  <a:pt x="308" y="298"/>
                </a:lnTo>
                <a:lnTo>
                  <a:pt x="244" y="255"/>
                </a:lnTo>
                <a:lnTo>
                  <a:pt x="244" y="255"/>
                </a:lnTo>
                <a:lnTo>
                  <a:pt x="227" y="260"/>
                </a:lnTo>
                <a:lnTo>
                  <a:pt x="210" y="264"/>
                </a:lnTo>
                <a:lnTo>
                  <a:pt x="192" y="265"/>
                </a:lnTo>
                <a:lnTo>
                  <a:pt x="174" y="267"/>
                </a:lnTo>
                <a:lnTo>
                  <a:pt x="174" y="267"/>
                </a:lnTo>
                <a:lnTo>
                  <a:pt x="157" y="265"/>
                </a:lnTo>
                <a:lnTo>
                  <a:pt x="139" y="264"/>
                </a:lnTo>
                <a:lnTo>
                  <a:pt x="122" y="261"/>
                </a:lnTo>
                <a:lnTo>
                  <a:pt x="106" y="257"/>
                </a:lnTo>
                <a:lnTo>
                  <a:pt x="91" y="251"/>
                </a:lnTo>
                <a:lnTo>
                  <a:pt x="77" y="244"/>
                </a:lnTo>
                <a:lnTo>
                  <a:pt x="63" y="236"/>
                </a:lnTo>
                <a:lnTo>
                  <a:pt x="52" y="227"/>
                </a:lnTo>
                <a:lnTo>
                  <a:pt x="40" y="218"/>
                </a:lnTo>
                <a:lnTo>
                  <a:pt x="31" y="208"/>
                </a:lnTo>
                <a:lnTo>
                  <a:pt x="21" y="197"/>
                </a:lnTo>
                <a:lnTo>
                  <a:pt x="14" y="185"/>
                </a:lnTo>
                <a:lnTo>
                  <a:pt x="8" y="173"/>
                </a:lnTo>
                <a:lnTo>
                  <a:pt x="4" y="160"/>
                </a:lnTo>
                <a:lnTo>
                  <a:pt x="1" y="147"/>
                </a:lnTo>
                <a:lnTo>
                  <a:pt x="0" y="133"/>
                </a:lnTo>
                <a:lnTo>
                  <a:pt x="0" y="133"/>
                </a:lnTo>
                <a:lnTo>
                  <a:pt x="1" y="119"/>
                </a:lnTo>
                <a:lnTo>
                  <a:pt x="4" y="107"/>
                </a:lnTo>
                <a:lnTo>
                  <a:pt x="8" y="94"/>
                </a:lnTo>
                <a:lnTo>
                  <a:pt x="14" y="81"/>
                </a:lnTo>
                <a:lnTo>
                  <a:pt x="21" y="70"/>
                </a:lnTo>
                <a:lnTo>
                  <a:pt x="31" y="59"/>
                </a:lnTo>
                <a:lnTo>
                  <a:pt x="40" y="49"/>
                </a:lnTo>
                <a:lnTo>
                  <a:pt x="52" y="39"/>
                </a:lnTo>
                <a:lnTo>
                  <a:pt x="63" y="31"/>
                </a:lnTo>
                <a:lnTo>
                  <a:pt x="77" y="23"/>
                </a:lnTo>
                <a:lnTo>
                  <a:pt x="91" y="16"/>
                </a:lnTo>
                <a:lnTo>
                  <a:pt x="106" y="10"/>
                </a:lnTo>
                <a:lnTo>
                  <a:pt x="122" y="6"/>
                </a:lnTo>
                <a:lnTo>
                  <a:pt x="139" y="3"/>
                </a:lnTo>
                <a:lnTo>
                  <a:pt x="157" y="2"/>
                </a:lnTo>
                <a:lnTo>
                  <a:pt x="174" y="0"/>
                </a:lnTo>
                <a:lnTo>
                  <a:pt x="174" y="0"/>
                </a:lnTo>
                <a:close/>
              </a:path>
            </a:pathLst>
          </a:custGeom>
          <a:solidFill>
            <a:srgbClr val="FF8900"/>
          </a:solidFill>
          <a:ln>
            <a:noFill/>
          </a:ln>
        </p:spPr>
        <p:txBody>
          <a:bodyPr vert="horz" wrap="square" lIns="36000" tIns="18000" rIns="36000" bIns="54000" numCol="1" anchor="ctr" anchorCtr="0" compatLnSpc="1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 Unicode MS" panose="020B0604020202020204" pitchFamily="34" charset="-122"/>
              </a:rPr>
              <a:t>63</a:t>
            </a:r>
            <a:endParaRPr lang="zh-CN" altLang="en-US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ransition spd="med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7050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7.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要解决提出的问题而不是解决提问题的人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0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“子产不毁乡校”这个典故出自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《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左传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襄公三十一年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》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。郑国人到乡校休闲聚会，议论执政者施政措施的好坏。郑国大夫然明建议“毁乡校而议止”。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子产没有采纳这一消极的建议，坚决不准许毁掉乡校，他说，“其所善者，吾则行之，其所恶者，吾则改之，是吾师也。用今天的话来说，子产把乡校作为获取群众议论政事的反馈信息的场所，而且注意根据来自公众的意见，调整自己的政策和行为。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513225"/>
            <a:ext cx="7160935" cy="23945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应包容意见或建议</a:t>
            </a:r>
            <a:endParaRPr lang="en-US" altLang="zh-CN" sz="6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并</a:t>
            </a:r>
            <a:r>
              <a:rPr lang="zh-CN" altLang="en-US" sz="6800" b="1" dirty="0">
                <a:solidFill>
                  <a:srgbClr val="FF8900"/>
                </a:solidFill>
              </a:rPr>
              <a:t>择其善者而从之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图: 手动输入 4"/>
          <p:cNvSpPr/>
          <p:nvPr/>
        </p:nvSpPr>
        <p:spPr>
          <a:xfrm flipH="1">
            <a:off x="3056297" y="2631442"/>
            <a:ext cx="3039703" cy="2329058"/>
          </a:xfrm>
          <a:prstGeom prst="flowChartManualInpu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150120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02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69029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发现问题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流程图: 手动输入 51"/>
          <p:cNvSpPr/>
          <p:nvPr/>
        </p:nvSpPr>
        <p:spPr>
          <a:xfrm rot="16200000" flipH="1">
            <a:off x="5352215" y="18213"/>
            <a:ext cx="6858002" cy="6821576"/>
          </a:xfrm>
          <a:prstGeom prst="flowChartManualInpu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3" name="组合 52"/>
          <p:cNvGrpSpPr/>
          <p:nvPr/>
        </p:nvGrpSpPr>
        <p:grpSpPr>
          <a:xfrm>
            <a:off x="5370428" y="2703428"/>
            <a:ext cx="1451145" cy="1451145"/>
            <a:chOff x="4519373" y="2280844"/>
            <a:chExt cx="3338534" cy="3338534"/>
          </a:xfrm>
        </p:grpSpPr>
        <p:sp>
          <p:nvSpPr>
            <p:cNvPr id="54" name="圆角矩形 53"/>
            <p:cNvSpPr/>
            <p:nvPr/>
          </p:nvSpPr>
          <p:spPr>
            <a:xfrm>
              <a:off x="4519373" y="2280844"/>
              <a:ext cx="3338534" cy="3338534"/>
            </a:xfrm>
            <a:prstGeom prst="round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1F1F1"/>
                </a:gs>
              </a:gsLst>
              <a:lin ang="2700000" scaled="1"/>
              <a:tileRect/>
            </a:gradFill>
            <a:ln w="38100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  <a:tileRect/>
              </a:gradFill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619503" y="2380974"/>
              <a:ext cx="3138274" cy="3138274"/>
              <a:chOff x="4619504" y="2380975"/>
              <a:chExt cx="3138274" cy="3138274"/>
            </a:xfrm>
          </p:grpSpPr>
          <p:sp>
            <p:nvSpPr>
              <p:cNvPr id="57" name="椭圆 56"/>
              <p:cNvSpPr/>
              <p:nvPr/>
            </p:nvSpPr>
            <p:spPr>
              <a:xfrm rot="5400000">
                <a:off x="4619504" y="2380975"/>
                <a:ext cx="3138274" cy="31382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alpha val="99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圆角矩形 57"/>
              <p:cNvSpPr/>
              <p:nvPr/>
            </p:nvSpPr>
            <p:spPr>
              <a:xfrm rot="2700000">
                <a:off x="5033349" y="2794820"/>
                <a:ext cx="2310583" cy="2310583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100000">
                    <a:schemeClr val="bg1"/>
                  </a:gs>
                  <a:gs pos="0">
                    <a:srgbClr val="B8BBBC"/>
                  </a:gs>
                </a:gsLst>
                <a:lin ang="5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5984" y="3017455"/>
              <a:ext cx="1865311" cy="1865311"/>
            </a:xfrm>
            <a:prstGeom prst="rect">
              <a:avLst/>
            </a:prstGeom>
          </p:spPr>
        </p:pic>
      </p:grpSp>
      <p:sp>
        <p:nvSpPr>
          <p:cNvPr id="59" name="矩形 58"/>
          <p:cNvSpPr/>
          <p:nvPr/>
        </p:nvSpPr>
        <p:spPr>
          <a:xfrm>
            <a:off x="7054706" y="2223522"/>
            <a:ext cx="48399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发现问题的能力比解决问题的能力更重要。中国人会解决问题的人多得很，但是会发现问题的人少得很。因为他不愿意讲出来，你发现讲的人都倒霉。抖出问题的人很倒霉，解决问题的都有功劳，很奇怪！所以，中国要么没有问题，要么就是大问题。</a:t>
            </a:r>
            <a:endParaRPr lang="en-US" altLang="zh-CN" sz="2000" dirty="0">
              <a:solidFill>
                <a:schemeClr val="bg1"/>
              </a:solidFill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——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曾仕强</a:t>
            </a:r>
          </a:p>
        </p:txBody>
      </p:sp>
      <p:sp>
        <p:nvSpPr>
          <p:cNvPr id="60" name="矩形 59"/>
          <p:cNvSpPr/>
          <p:nvPr/>
        </p:nvSpPr>
        <p:spPr>
          <a:xfrm>
            <a:off x="253856" y="270938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如果你不能发现或解决问题</a:t>
            </a:r>
            <a:endParaRPr lang="en-US" altLang="zh-CN" sz="3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4000" b="1" dirty="0">
                <a:solidFill>
                  <a:srgbClr val="CA0098"/>
                </a:solidFill>
              </a:rPr>
              <a:t>你本人就是一个问题</a:t>
            </a:r>
          </a:p>
        </p:txBody>
      </p:sp>
    </p:spTree>
  </p:cSld>
  <p:clrMapOvr>
    <a:masterClrMapping/>
  </p:clrMapOvr>
  <p:transition spd="med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551778" y="2981213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>
                <a:solidFill>
                  <a:srgbClr val="CA0098"/>
                </a:solidFill>
              </a:rPr>
              <a:t>问题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277755" y="2796547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理想</a:t>
            </a:r>
            <a:endParaRPr lang="en-US" altLang="zh-CN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标准</a:t>
            </a:r>
          </a:p>
        </p:txBody>
      </p:sp>
      <p:sp>
        <p:nvSpPr>
          <p:cNvPr id="2" name="矩形 1"/>
          <p:cNvSpPr/>
          <p:nvPr/>
        </p:nvSpPr>
        <p:spPr>
          <a:xfrm>
            <a:off x="2239655" y="691634"/>
            <a:ext cx="2592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2.1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什么是问题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728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何谓问题，通俗讲就是理想状态（目标）与现实状况之间的差异。也就是说，当现状与标准产生差距时，就遇到了问题。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8148985" y="2039811"/>
            <a:ext cx="3452466" cy="3452466"/>
            <a:chOff x="3733576" y="3930057"/>
            <a:chExt cx="1800000" cy="1800000"/>
          </a:xfrm>
        </p:grpSpPr>
        <p:sp>
          <p:nvSpPr>
            <p:cNvPr id="6" name="椭圆 5"/>
            <p:cNvSpPr/>
            <p:nvPr/>
          </p:nvSpPr>
          <p:spPr>
            <a:xfrm>
              <a:off x="4003576" y="4200057"/>
              <a:ext cx="1260000" cy="1260000"/>
            </a:xfrm>
            <a:prstGeom prst="ellipse">
              <a:avLst/>
            </a:prstGeom>
            <a:noFill/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3733576" y="3930057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  <a:gd name="connsiteX5" fmla="*/ 900000 w 1800000"/>
                <a:gd name="connsiteY5" fmla="*/ 270000 h 1800000"/>
                <a:gd name="connsiteX6" fmla="*/ 270000 w 1800000"/>
                <a:gd name="connsiteY6" fmla="*/ 900000 h 1800000"/>
                <a:gd name="connsiteX7" fmla="*/ 900000 w 1800000"/>
                <a:gd name="connsiteY7" fmla="*/ 1530000 h 1800000"/>
                <a:gd name="connsiteX8" fmla="*/ 1530000 w 1800000"/>
                <a:gd name="connsiteY8" fmla="*/ 900000 h 1800000"/>
                <a:gd name="connsiteX9" fmla="*/ 900000 w 1800000"/>
                <a:gd name="connsiteY9" fmla="*/ 27000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  <a:moveTo>
                    <a:pt x="900000" y="270000"/>
                  </a:moveTo>
                  <a:cubicBezTo>
                    <a:pt x="552061" y="270000"/>
                    <a:pt x="270000" y="552061"/>
                    <a:pt x="270000" y="900000"/>
                  </a:cubicBezTo>
                  <a:cubicBezTo>
                    <a:pt x="270000" y="1247939"/>
                    <a:pt x="552061" y="1530000"/>
                    <a:pt x="900000" y="1530000"/>
                  </a:cubicBezTo>
                  <a:cubicBezTo>
                    <a:pt x="1247939" y="1530000"/>
                    <a:pt x="1530000" y="1247939"/>
                    <a:pt x="1530000" y="900000"/>
                  </a:cubicBezTo>
                  <a:cubicBezTo>
                    <a:pt x="1530000" y="552061"/>
                    <a:pt x="1247939" y="270000"/>
                    <a:pt x="900000" y="270000"/>
                  </a:cubicBezTo>
                  <a:close/>
                </a:path>
              </a:pathLst>
            </a:custGeom>
            <a:gradFill>
              <a:gsLst>
                <a:gs pos="0">
                  <a:srgbClr val="F0F0F0"/>
                </a:gs>
                <a:gs pos="100000">
                  <a:srgbClr val="DBDBDB"/>
                </a:gs>
              </a:gsLst>
              <a:lin ang="2700000" scaled="1"/>
            </a:gra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733576" y="3930057"/>
              <a:ext cx="1800000" cy="1800000"/>
            </a:xfrm>
            <a:prstGeom prst="ellipse">
              <a:avLst/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151060" y="2796547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现实</a:t>
            </a:r>
            <a:endParaRPr lang="en-US" altLang="zh-CN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状况</a:t>
            </a:r>
          </a:p>
        </p:txBody>
      </p:sp>
      <p:sp>
        <p:nvSpPr>
          <p:cNvPr id="13" name="减号 12"/>
          <p:cNvSpPr/>
          <p:nvPr/>
        </p:nvSpPr>
        <p:spPr>
          <a:xfrm>
            <a:off x="4036182" y="3424927"/>
            <a:ext cx="1080000" cy="540000"/>
          </a:xfrm>
          <a:prstGeom prst="mathMinus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等于号 13"/>
          <p:cNvSpPr/>
          <p:nvPr/>
        </p:nvSpPr>
        <p:spPr>
          <a:xfrm>
            <a:off x="6909488" y="3424927"/>
            <a:ext cx="1080000" cy="540000"/>
          </a:xfrm>
          <a:prstGeom prst="mathEqual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2592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2.2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问题的分类</a:t>
            </a:r>
          </a:p>
        </p:txBody>
      </p:sp>
      <p:sp>
        <p:nvSpPr>
          <p:cNvPr id="27" name="椭圆 26"/>
          <p:cNvSpPr/>
          <p:nvPr/>
        </p:nvSpPr>
        <p:spPr>
          <a:xfrm>
            <a:off x="1875091" y="1946255"/>
            <a:ext cx="1584176" cy="1584174"/>
          </a:xfrm>
          <a:prstGeom prst="ellipse">
            <a:avLst/>
          </a:prstGeom>
          <a:noFill/>
          <a:ln>
            <a:noFill/>
          </a:ln>
          <a:effectLst>
            <a:innerShdw blurRad="88900" dist="635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800" dirty="0">
              <a:solidFill>
                <a:srgbClr val="0087CF"/>
              </a:solidFill>
              <a:latin typeface="+mj-ea"/>
              <a:ea typeface="+mj-ea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754168" y="3843762"/>
            <a:ext cx="1857599" cy="1857597"/>
            <a:chOff x="1754168" y="3653262"/>
            <a:chExt cx="1857599" cy="1857597"/>
          </a:xfrm>
        </p:grpSpPr>
        <p:sp>
          <p:nvSpPr>
            <p:cNvPr id="30" name="椭圆 29"/>
            <p:cNvSpPr/>
            <p:nvPr/>
          </p:nvSpPr>
          <p:spPr>
            <a:xfrm>
              <a:off x="1754168" y="3653262"/>
              <a:ext cx="1857599" cy="185759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889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4000" dirty="0">
                  <a:latin typeface="+mj-lt"/>
                  <a:ea typeface="方正超粗黑简体" pitchFamily="65" charset="-122"/>
                </a:rPr>
                <a:t>100</a:t>
              </a:r>
              <a:r>
                <a:rPr lang="en-US" altLang="zh-CN" sz="2400" dirty="0">
                  <a:latin typeface="+mj-lt"/>
                  <a:ea typeface="方正超粗黑简体" pitchFamily="65" charset="-122"/>
                </a:rPr>
                <a:t>%</a:t>
              </a:r>
              <a:endParaRPr lang="zh-CN" altLang="en-US" sz="4000" dirty="0">
                <a:latin typeface="+mj-lt"/>
                <a:ea typeface="方正超粗黑简体" pitchFamily="65" charset="-122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1911556" y="3810650"/>
              <a:ext cx="1542822" cy="1542820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1F1F1"/>
                </a:gs>
              </a:gsLst>
              <a:lin ang="2700000" scaled="1"/>
              <a:tileRect/>
            </a:gradFill>
            <a:ln w="28575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3500000" scaled="1"/>
                <a:tileRect/>
              </a:gradFill>
            </a:ln>
            <a:effectLst>
              <a:outerShdw blurRad="190500" dist="889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1890879" y="3789973"/>
              <a:ext cx="1584176" cy="1584174"/>
            </a:xfrm>
            <a:prstGeom prst="ellipse">
              <a:avLst/>
            </a:prstGeom>
            <a:noFill/>
            <a:ln>
              <a:noFill/>
            </a:ln>
            <a:effectLst>
              <a:innerShdw blurRad="889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4000" dirty="0">
                <a:solidFill>
                  <a:srgbClr val="0087CF"/>
                </a:solidFill>
                <a:latin typeface="+mj-lt"/>
                <a:ea typeface="方正超粗黑简体" pitchFamily="65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128969" y="4093279"/>
              <a:ext cx="1107996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rgbClr val="CA0098"/>
                  </a:solidFill>
                  <a:latin typeface="+mj-ea"/>
                </a:rPr>
                <a:t>预见性</a:t>
              </a:r>
              <a:endParaRPr lang="en-US" altLang="zh-CN" sz="2400" b="1" dirty="0">
                <a:solidFill>
                  <a:srgbClr val="CA0098"/>
                </a:solidFill>
                <a:latin typeface="+mj-ea"/>
              </a:endParaRPr>
            </a:p>
            <a:p>
              <a:pPr algn="ctr"/>
              <a:r>
                <a:rPr lang="zh-CN" altLang="en-US" sz="3600" b="1" dirty="0">
                  <a:solidFill>
                    <a:srgbClr val="CA0098"/>
                  </a:solidFill>
                  <a:latin typeface="+mj-ea"/>
                </a:rPr>
                <a:t>问题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754168" y="1809543"/>
            <a:ext cx="1857599" cy="1857597"/>
            <a:chOff x="1754168" y="3653262"/>
            <a:chExt cx="1857599" cy="1857597"/>
          </a:xfrm>
        </p:grpSpPr>
        <p:sp>
          <p:nvSpPr>
            <p:cNvPr id="35" name="椭圆 34"/>
            <p:cNvSpPr/>
            <p:nvPr/>
          </p:nvSpPr>
          <p:spPr>
            <a:xfrm>
              <a:off x="1754168" y="3653262"/>
              <a:ext cx="1857599" cy="185759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889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4000" dirty="0">
                  <a:latin typeface="+mj-lt"/>
                  <a:ea typeface="方正超粗黑简体" pitchFamily="65" charset="-122"/>
                </a:rPr>
                <a:t>100</a:t>
              </a:r>
              <a:r>
                <a:rPr lang="en-US" altLang="zh-CN" sz="2400" dirty="0">
                  <a:latin typeface="+mj-lt"/>
                  <a:ea typeface="方正超粗黑简体" pitchFamily="65" charset="-122"/>
                </a:rPr>
                <a:t>%</a:t>
              </a:r>
              <a:endParaRPr lang="zh-CN" altLang="en-US" sz="4000" dirty="0">
                <a:latin typeface="+mj-lt"/>
                <a:ea typeface="方正超粗黑简体" pitchFamily="65" charset="-122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1911556" y="3810650"/>
              <a:ext cx="1542822" cy="1542820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1F1F1"/>
                </a:gs>
              </a:gsLst>
              <a:lin ang="2700000" scaled="1"/>
              <a:tileRect/>
            </a:gradFill>
            <a:ln w="28575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3500000" scaled="1"/>
                <a:tileRect/>
              </a:gradFill>
            </a:ln>
            <a:effectLst>
              <a:outerShdw blurRad="190500" dist="889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1890879" y="3789973"/>
              <a:ext cx="1584176" cy="1584174"/>
            </a:xfrm>
            <a:prstGeom prst="ellipse">
              <a:avLst/>
            </a:prstGeom>
            <a:noFill/>
            <a:ln>
              <a:noFill/>
            </a:ln>
            <a:effectLst>
              <a:innerShdw blurRad="889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4000" dirty="0">
                <a:solidFill>
                  <a:srgbClr val="0087CF"/>
                </a:solidFill>
                <a:latin typeface="+mj-lt"/>
                <a:ea typeface="方正超粗黑简体" pitchFamily="65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128969" y="4093279"/>
              <a:ext cx="1107996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rgbClr val="CA0098"/>
                  </a:solidFill>
                  <a:latin typeface="+mj-ea"/>
                </a:rPr>
                <a:t>已发生</a:t>
              </a:r>
              <a:endParaRPr lang="en-US" altLang="zh-CN" sz="2400" b="1" dirty="0">
                <a:solidFill>
                  <a:srgbClr val="CA0098"/>
                </a:solidFill>
                <a:latin typeface="+mj-ea"/>
              </a:endParaRPr>
            </a:p>
            <a:p>
              <a:pPr algn="ctr"/>
              <a:r>
                <a:rPr lang="zh-CN" altLang="en-US" sz="3600" b="1" dirty="0">
                  <a:solidFill>
                    <a:srgbClr val="CA0098"/>
                  </a:solidFill>
                  <a:latin typeface="+mj-ea"/>
                </a:rPr>
                <a:t>问题</a:t>
              </a:r>
            </a:p>
          </p:txBody>
        </p:sp>
      </p:grpSp>
      <p:sp>
        <p:nvSpPr>
          <p:cNvPr id="39" name="矩形 38"/>
          <p:cNvSpPr/>
          <p:nvPr/>
        </p:nvSpPr>
        <p:spPr>
          <a:xfrm>
            <a:off x="3748479" y="2407487"/>
            <a:ext cx="8195872" cy="699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即已经发生的不良状况，危机事件等。</a:t>
            </a:r>
          </a:p>
        </p:txBody>
      </p:sp>
      <p:sp>
        <p:nvSpPr>
          <p:cNvPr id="40" name="矩形 39"/>
          <p:cNvSpPr/>
          <p:nvPr/>
        </p:nvSpPr>
        <p:spPr>
          <a:xfrm>
            <a:off x="3748479" y="4579244"/>
            <a:ext cx="819587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根据知识与经验可推断或预测的。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2951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2.3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如何发现问题</a:t>
            </a:r>
          </a:p>
        </p:txBody>
      </p:sp>
      <p:sp>
        <p:nvSpPr>
          <p:cNvPr id="16" name="矩形 15"/>
          <p:cNvSpPr/>
          <p:nvPr/>
        </p:nvSpPr>
        <p:spPr>
          <a:xfrm>
            <a:off x="2239655" y="1357360"/>
            <a:ext cx="9361795" cy="39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2.3.1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习以为常不一定就是正常</a:t>
            </a:r>
          </a:p>
        </p:txBody>
      </p:sp>
      <p:sp>
        <p:nvSpPr>
          <p:cNvPr id="17" name="矩形 16"/>
          <p:cNvSpPr/>
          <p:nvPr/>
        </p:nvSpPr>
        <p:spPr>
          <a:xfrm>
            <a:off x="2239655" y="1896000"/>
            <a:ext cx="9361795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许多人对问题熟视无睹、视而不见，甚至经常把错的当作对的，把问题当作正常。以为存在即是合理，习以为常即是正常。</a:t>
            </a:r>
          </a:p>
        </p:txBody>
      </p:sp>
      <p:grpSp>
        <p:nvGrpSpPr>
          <p:cNvPr id="4" name="组合 3"/>
          <p:cNvGrpSpPr/>
          <p:nvPr/>
        </p:nvGrpSpPr>
        <p:grpSpPr>
          <a:xfrm flipH="1">
            <a:off x="911906" y="3364330"/>
            <a:ext cx="1746849" cy="2127955"/>
            <a:chOff x="6369050" y="719139"/>
            <a:chExt cx="4739391" cy="5773372"/>
          </a:xfrm>
        </p:grpSpPr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6369050" y="719139"/>
              <a:ext cx="4219576" cy="4217988"/>
            </a:xfrm>
            <a:prstGeom prst="ellipse">
              <a:avLst/>
            </a:pr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6684964" y="1033463"/>
              <a:ext cx="3589337" cy="3589337"/>
            </a:xfrm>
            <a:prstGeom prst="ellipse">
              <a:avLst/>
            </a:prstGeom>
            <a:solidFill>
              <a:srgbClr val="F8F4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3" name="Freeform 7"/>
            <p:cNvSpPr/>
            <p:nvPr/>
          </p:nvSpPr>
          <p:spPr bwMode="auto">
            <a:xfrm>
              <a:off x="9360602" y="4362086"/>
              <a:ext cx="1747839" cy="2130425"/>
            </a:xfrm>
            <a:custGeom>
              <a:avLst/>
              <a:gdLst>
                <a:gd name="T0" fmla="*/ 0 w 1101"/>
                <a:gd name="T1" fmla="*/ 161 h 1342"/>
                <a:gd name="T2" fmla="*/ 846 w 1101"/>
                <a:gd name="T3" fmla="*/ 1342 h 1342"/>
                <a:gd name="T4" fmla="*/ 1101 w 1101"/>
                <a:gd name="T5" fmla="*/ 1167 h 1342"/>
                <a:gd name="T6" fmla="*/ 282 w 1101"/>
                <a:gd name="T7" fmla="*/ 0 h 1342"/>
                <a:gd name="T8" fmla="*/ 0 w 1101"/>
                <a:gd name="T9" fmla="*/ 161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1" h="1342">
                  <a:moveTo>
                    <a:pt x="0" y="161"/>
                  </a:moveTo>
                  <a:lnTo>
                    <a:pt x="846" y="1342"/>
                  </a:lnTo>
                  <a:lnTo>
                    <a:pt x="1101" y="1167"/>
                  </a:lnTo>
                  <a:lnTo>
                    <a:pt x="282" y="0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 flipH="1">
            <a:off x="6303056" y="3364330"/>
            <a:ext cx="1746849" cy="2127955"/>
            <a:chOff x="6369050" y="719139"/>
            <a:chExt cx="4739391" cy="5773372"/>
          </a:xfrm>
        </p:grpSpPr>
        <p:sp>
          <p:nvSpPr>
            <p:cNvPr id="50" name="Oval 5"/>
            <p:cNvSpPr>
              <a:spLocks noChangeArrowheads="1"/>
            </p:cNvSpPr>
            <p:nvPr/>
          </p:nvSpPr>
          <p:spPr bwMode="auto">
            <a:xfrm>
              <a:off x="6369050" y="719139"/>
              <a:ext cx="4219576" cy="4217988"/>
            </a:xfrm>
            <a:prstGeom prst="ellipse">
              <a:avLst/>
            </a:pr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Oval 6"/>
            <p:cNvSpPr>
              <a:spLocks noChangeArrowheads="1"/>
            </p:cNvSpPr>
            <p:nvPr/>
          </p:nvSpPr>
          <p:spPr bwMode="auto">
            <a:xfrm>
              <a:off x="6684964" y="1033463"/>
              <a:ext cx="3589337" cy="3589337"/>
            </a:xfrm>
            <a:prstGeom prst="ellipse">
              <a:avLst/>
            </a:prstGeom>
            <a:solidFill>
              <a:srgbClr val="F8F4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52" name="Freeform 7"/>
            <p:cNvSpPr/>
            <p:nvPr/>
          </p:nvSpPr>
          <p:spPr bwMode="auto">
            <a:xfrm>
              <a:off x="9360602" y="4362086"/>
              <a:ext cx="1747839" cy="2130425"/>
            </a:xfrm>
            <a:custGeom>
              <a:avLst/>
              <a:gdLst>
                <a:gd name="T0" fmla="*/ 0 w 1101"/>
                <a:gd name="T1" fmla="*/ 161 h 1342"/>
                <a:gd name="T2" fmla="*/ 846 w 1101"/>
                <a:gd name="T3" fmla="*/ 1342 h 1342"/>
                <a:gd name="T4" fmla="*/ 1101 w 1101"/>
                <a:gd name="T5" fmla="*/ 1167 h 1342"/>
                <a:gd name="T6" fmla="*/ 282 w 1101"/>
                <a:gd name="T7" fmla="*/ 0 h 1342"/>
                <a:gd name="T8" fmla="*/ 0 w 1101"/>
                <a:gd name="T9" fmla="*/ 161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1" h="1342">
                  <a:moveTo>
                    <a:pt x="0" y="161"/>
                  </a:moveTo>
                  <a:lnTo>
                    <a:pt x="846" y="1342"/>
                  </a:lnTo>
                  <a:lnTo>
                    <a:pt x="1101" y="1167"/>
                  </a:lnTo>
                  <a:lnTo>
                    <a:pt x="282" y="0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3" name="矩形 52"/>
          <p:cNvSpPr/>
          <p:nvPr/>
        </p:nvSpPr>
        <p:spPr>
          <a:xfrm>
            <a:off x="6625166" y="3777397"/>
            <a:ext cx="150071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CA0098"/>
                </a:solidFill>
              </a:rPr>
              <a:t>如何发现</a:t>
            </a:r>
            <a:endParaRPr lang="en-US" altLang="zh-CN" dirty="0">
              <a:solidFill>
                <a:srgbClr val="CA0098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CA0098"/>
                </a:solidFill>
              </a:rPr>
              <a:t>预见性问题</a:t>
            </a:r>
          </a:p>
        </p:txBody>
      </p:sp>
      <p:sp>
        <p:nvSpPr>
          <p:cNvPr id="54" name="矩形 53"/>
          <p:cNvSpPr/>
          <p:nvPr/>
        </p:nvSpPr>
        <p:spPr>
          <a:xfrm>
            <a:off x="1216749" y="3777397"/>
            <a:ext cx="150071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CA0098"/>
                </a:solidFill>
              </a:rPr>
              <a:t>如何发现</a:t>
            </a:r>
            <a:endParaRPr lang="en-US" altLang="zh-CN" dirty="0">
              <a:solidFill>
                <a:srgbClr val="CA0098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CA0098"/>
                </a:solidFill>
              </a:rPr>
              <a:t>已发生问题</a:t>
            </a:r>
          </a:p>
        </p:txBody>
      </p:sp>
      <p:sp>
        <p:nvSpPr>
          <p:cNvPr id="55" name="矩形 54"/>
          <p:cNvSpPr/>
          <p:nvPr/>
        </p:nvSpPr>
        <p:spPr>
          <a:xfrm>
            <a:off x="2715379" y="3656874"/>
            <a:ext cx="3722646" cy="1055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找痛点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客户的抱怨是什么？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找异常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现实与目标的差异？</a:t>
            </a:r>
          </a:p>
        </p:txBody>
      </p:sp>
      <p:sp>
        <p:nvSpPr>
          <p:cNvPr id="56" name="矩形 55"/>
          <p:cNvSpPr/>
          <p:nvPr/>
        </p:nvSpPr>
        <p:spPr>
          <a:xfrm>
            <a:off x="8106530" y="3656874"/>
            <a:ext cx="3722646" cy="1055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看长效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是否会损害长远利益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看趋势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是否能适应未来发展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34"/>
          <p:cNvSpPr/>
          <p:nvPr/>
        </p:nvSpPr>
        <p:spPr bwMode="auto">
          <a:xfrm>
            <a:off x="3748695" y="3541014"/>
            <a:ext cx="871538" cy="1136650"/>
          </a:xfrm>
          <a:custGeom>
            <a:avLst/>
            <a:gdLst>
              <a:gd name="T0" fmla="*/ 116 w 232"/>
              <a:gd name="T1" fmla="*/ 0 h 302"/>
              <a:gd name="T2" fmla="*/ 34 w 232"/>
              <a:gd name="T3" fmla="*/ 35 h 302"/>
              <a:gd name="T4" fmla="*/ 0 w 232"/>
              <a:gd name="T5" fmla="*/ 117 h 302"/>
              <a:gd name="T6" fmla="*/ 35 w 232"/>
              <a:gd name="T7" fmla="*/ 198 h 302"/>
              <a:gd name="T8" fmla="*/ 116 w 232"/>
              <a:gd name="T9" fmla="*/ 302 h 302"/>
              <a:gd name="T10" fmla="*/ 197 w 232"/>
              <a:gd name="T11" fmla="*/ 198 h 302"/>
              <a:gd name="T12" fmla="*/ 232 w 232"/>
              <a:gd name="T13" fmla="*/ 117 h 302"/>
              <a:gd name="T14" fmla="*/ 198 w 232"/>
              <a:gd name="T15" fmla="*/ 35 h 302"/>
              <a:gd name="T16" fmla="*/ 116 w 232"/>
              <a:gd name="T17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2" h="302">
                <a:moveTo>
                  <a:pt x="116" y="0"/>
                </a:moveTo>
                <a:cubicBezTo>
                  <a:pt x="84" y="0"/>
                  <a:pt x="55" y="14"/>
                  <a:pt x="34" y="35"/>
                </a:cubicBezTo>
                <a:cubicBezTo>
                  <a:pt x="13" y="55"/>
                  <a:pt x="0" y="85"/>
                  <a:pt x="0" y="117"/>
                </a:cubicBezTo>
                <a:cubicBezTo>
                  <a:pt x="0" y="149"/>
                  <a:pt x="10" y="174"/>
                  <a:pt x="35" y="198"/>
                </a:cubicBezTo>
                <a:cubicBezTo>
                  <a:pt x="59" y="221"/>
                  <a:pt x="116" y="267"/>
                  <a:pt x="116" y="302"/>
                </a:cubicBezTo>
                <a:cubicBezTo>
                  <a:pt x="116" y="267"/>
                  <a:pt x="173" y="221"/>
                  <a:pt x="197" y="198"/>
                </a:cubicBezTo>
                <a:cubicBezTo>
                  <a:pt x="222" y="174"/>
                  <a:pt x="232" y="149"/>
                  <a:pt x="232" y="117"/>
                </a:cubicBezTo>
                <a:cubicBezTo>
                  <a:pt x="232" y="85"/>
                  <a:pt x="219" y="55"/>
                  <a:pt x="198" y="35"/>
                </a:cubicBezTo>
                <a:cubicBezTo>
                  <a:pt x="177" y="14"/>
                  <a:pt x="148" y="0"/>
                  <a:pt x="116" y="0"/>
                </a:cubicBezTo>
              </a:path>
            </a:pathLst>
          </a:custGeom>
          <a:solidFill>
            <a:srgbClr val="663F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" name="矩形 1"/>
          <p:cNvSpPr/>
          <p:nvPr/>
        </p:nvSpPr>
        <p:spPr>
          <a:xfrm>
            <a:off x="2239655" y="691634"/>
            <a:ext cx="2951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2.3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如何发现问题</a:t>
            </a:r>
          </a:p>
        </p:txBody>
      </p:sp>
      <p:sp>
        <p:nvSpPr>
          <p:cNvPr id="16" name="矩形 15"/>
          <p:cNvSpPr/>
          <p:nvPr/>
        </p:nvSpPr>
        <p:spPr>
          <a:xfrm>
            <a:off x="2239655" y="1357360"/>
            <a:ext cx="936179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2.3.2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问题风暴应该比头脑风暴更早开始</a:t>
            </a:r>
          </a:p>
        </p:txBody>
      </p:sp>
      <p:sp>
        <p:nvSpPr>
          <p:cNvPr id="17" name="矩形 16"/>
          <p:cNvSpPr/>
          <p:nvPr/>
        </p:nvSpPr>
        <p:spPr>
          <a:xfrm>
            <a:off x="2239655" y="1896000"/>
            <a:ext cx="9361795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暂时停止头脑风暴，不再尝试提出解决方案，而是先集中大家的精力，专注地围绕难题再提问题，让我们更深入地了解了挑战的基本方面，打开了视野，对问题有了新的了解。</a:t>
            </a:r>
          </a:p>
        </p:txBody>
      </p:sp>
      <p:sp>
        <p:nvSpPr>
          <p:cNvPr id="18" name="Freeform 24"/>
          <p:cNvSpPr/>
          <p:nvPr/>
        </p:nvSpPr>
        <p:spPr bwMode="auto">
          <a:xfrm>
            <a:off x="2059921" y="3721518"/>
            <a:ext cx="1652588" cy="2149475"/>
          </a:xfrm>
          <a:custGeom>
            <a:avLst/>
            <a:gdLst>
              <a:gd name="T0" fmla="*/ 220 w 440"/>
              <a:gd name="T1" fmla="*/ 0 h 572"/>
              <a:gd name="T2" fmla="*/ 64 w 440"/>
              <a:gd name="T3" fmla="*/ 65 h 572"/>
              <a:gd name="T4" fmla="*/ 0 w 440"/>
              <a:gd name="T5" fmla="*/ 221 h 572"/>
              <a:gd name="T6" fmla="*/ 66 w 440"/>
              <a:gd name="T7" fmla="*/ 374 h 572"/>
              <a:gd name="T8" fmla="*/ 220 w 440"/>
              <a:gd name="T9" fmla="*/ 572 h 572"/>
              <a:gd name="T10" fmla="*/ 374 w 440"/>
              <a:gd name="T11" fmla="*/ 374 h 572"/>
              <a:gd name="T12" fmla="*/ 440 w 440"/>
              <a:gd name="T13" fmla="*/ 221 h 572"/>
              <a:gd name="T14" fmla="*/ 376 w 440"/>
              <a:gd name="T15" fmla="*/ 65 h 572"/>
              <a:gd name="T16" fmla="*/ 220 w 440"/>
              <a:gd name="T17" fmla="*/ 0 h 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0" h="572">
                <a:moveTo>
                  <a:pt x="220" y="0"/>
                </a:moveTo>
                <a:cubicBezTo>
                  <a:pt x="159" y="0"/>
                  <a:pt x="104" y="25"/>
                  <a:pt x="64" y="65"/>
                </a:cubicBezTo>
                <a:cubicBezTo>
                  <a:pt x="25" y="104"/>
                  <a:pt x="0" y="160"/>
                  <a:pt x="0" y="221"/>
                </a:cubicBezTo>
                <a:cubicBezTo>
                  <a:pt x="0" y="282"/>
                  <a:pt x="20" y="329"/>
                  <a:pt x="66" y="374"/>
                </a:cubicBezTo>
                <a:cubicBezTo>
                  <a:pt x="112" y="419"/>
                  <a:pt x="220" y="506"/>
                  <a:pt x="220" y="572"/>
                </a:cubicBezTo>
                <a:cubicBezTo>
                  <a:pt x="220" y="506"/>
                  <a:pt x="328" y="419"/>
                  <a:pt x="374" y="374"/>
                </a:cubicBezTo>
                <a:cubicBezTo>
                  <a:pt x="420" y="329"/>
                  <a:pt x="440" y="282"/>
                  <a:pt x="440" y="221"/>
                </a:cubicBezTo>
                <a:cubicBezTo>
                  <a:pt x="440" y="160"/>
                  <a:pt x="415" y="104"/>
                  <a:pt x="376" y="65"/>
                </a:cubicBezTo>
                <a:cubicBezTo>
                  <a:pt x="336" y="25"/>
                  <a:pt x="281" y="0"/>
                  <a:pt x="220" y="0"/>
                </a:cubicBezTo>
              </a:path>
            </a:pathLst>
          </a:custGeom>
          <a:solidFill>
            <a:srgbClr val="1F4B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19" name="Freeform 25"/>
          <p:cNvSpPr/>
          <p:nvPr/>
        </p:nvSpPr>
        <p:spPr bwMode="auto">
          <a:xfrm>
            <a:off x="5613400" y="4540668"/>
            <a:ext cx="1803400" cy="2344738"/>
          </a:xfrm>
          <a:custGeom>
            <a:avLst/>
            <a:gdLst>
              <a:gd name="T0" fmla="*/ 240 w 480"/>
              <a:gd name="T1" fmla="*/ 0 h 624"/>
              <a:gd name="T2" fmla="*/ 70 w 480"/>
              <a:gd name="T3" fmla="*/ 71 h 624"/>
              <a:gd name="T4" fmla="*/ 0 w 480"/>
              <a:gd name="T5" fmla="*/ 241 h 624"/>
              <a:gd name="T6" fmla="*/ 72 w 480"/>
              <a:gd name="T7" fmla="*/ 408 h 624"/>
              <a:gd name="T8" fmla="*/ 240 w 480"/>
              <a:gd name="T9" fmla="*/ 624 h 624"/>
              <a:gd name="T10" fmla="*/ 408 w 480"/>
              <a:gd name="T11" fmla="*/ 408 h 624"/>
              <a:gd name="T12" fmla="*/ 480 w 480"/>
              <a:gd name="T13" fmla="*/ 241 h 624"/>
              <a:gd name="T14" fmla="*/ 410 w 480"/>
              <a:gd name="T15" fmla="*/ 71 h 624"/>
              <a:gd name="T16" fmla="*/ 240 w 480"/>
              <a:gd name="T1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624">
                <a:moveTo>
                  <a:pt x="240" y="0"/>
                </a:moveTo>
                <a:cubicBezTo>
                  <a:pt x="174" y="0"/>
                  <a:pt x="114" y="27"/>
                  <a:pt x="70" y="71"/>
                </a:cubicBezTo>
                <a:cubicBezTo>
                  <a:pt x="27" y="114"/>
                  <a:pt x="0" y="175"/>
                  <a:pt x="0" y="241"/>
                </a:cubicBezTo>
                <a:cubicBezTo>
                  <a:pt x="0" y="308"/>
                  <a:pt x="22" y="359"/>
                  <a:pt x="72" y="408"/>
                </a:cubicBezTo>
                <a:cubicBezTo>
                  <a:pt x="122" y="457"/>
                  <a:pt x="240" y="552"/>
                  <a:pt x="240" y="624"/>
                </a:cubicBezTo>
                <a:cubicBezTo>
                  <a:pt x="240" y="552"/>
                  <a:pt x="358" y="457"/>
                  <a:pt x="408" y="408"/>
                </a:cubicBezTo>
                <a:cubicBezTo>
                  <a:pt x="458" y="359"/>
                  <a:pt x="480" y="308"/>
                  <a:pt x="480" y="241"/>
                </a:cubicBezTo>
                <a:cubicBezTo>
                  <a:pt x="480" y="175"/>
                  <a:pt x="453" y="114"/>
                  <a:pt x="410" y="71"/>
                </a:cubicBezTo>
                <a:cubicBezTo>
                  <a:pt x="366" y="27"/>
                  <a:pt x="306" y="0"/>
                  <a:pt x="240" y="0"/>
                </a:cubicBezTo>
              </a:path>
            </a:pathLst>
          </a:custGeom>
          <a:solidFill>
            <a:srgbClr val="F294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0" name="Freeform 26"/>
          <p:cNvSpPr/>
          <p:nvPr/>
        </p:nvSpPr>
        <p:spPr bwMode="auto">
          <a:xfrm>
            <a:off x="6965950" y="3863170"/>
            <a:ext cx="901700" cy="1173163"/>
          </a:xfrm>
          <a:custGeom>
            <a:avLst/>
            <a:gdLst>
              <a:gd name="T0" fmla="*/ 120 w 240"/>
              <a:gd name="T1" fmla="*/ 0 h 312"/>
              <a:gd name="T2" fmla="*/ 35 w 240"/>
              <a:gd name="T3" fmla="*/ 35 h 312"/>
              <a:gd name="T4" fmla="*/ 0 w 240"/>
              <a:gd name="T5" fmla="*/ 120 h 312"/>
              <a:gd name="T6" fmla="*/ 36 w 240"/>
              <a:gd name="T7" fmla="*/ 204 h 312"/>
              <a:gd name="T8" fmla="*/ 120 w 240"/>
              <a:gd name="T9" fmla="*/ 312 h 312"/>
              <a:gd name="T10" fmla="*/ 204 w 240"/>
              <a:gd name="T11" fmla="*/ 204 h 312"/>
              <a:gd name="T12" fmla="*/ 240 w 240"/>
              <a:gd name="T13" fmla="*/ 120 h 312"/>
              <a:gd name="T14" fmla="*/ 205 w 240"/>
              <a:gd name="T15" fmla="*/ 35 h 312"/>
              <a:gd name="T16" fmla="*/ 120 w 240"/>
              <a:gd name="T1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0" h="312">
                <a:moveTo>
                  <a:pt x="120" y="0"/>
                </a:moveTo>
                <a:cubicBezTo>
                  <a:pt x="87" y="0"/>
                  <a:pt x="57" y="13"/>
                  <a:pt x="35" y="35"/>
                </a:cubicBezTo>
                <a:cubicBezTo>
                  <a:pt x="13" y="57"/>
                  <a:pt x="0" y="87"/>
                  <a:pt x="0" y="120"/>
                </a:cubicBezTo>
                <a:cubicBezTo>
                  <a:pt x="0" y="154"/>
                  <a:pt x="11" y="179"/>
                  <a:pt x="36" y="204"/>
                </a:cubicBezTo>
                <a:cubicBezTo>
                  <a:pt x="61" y="228"/>
                  <a:pt x="120" y="276"/>
                  <a:pt x="120" y="312"/>
                </a:cubicBezTo>
                <a:cubicBezTo>
                  <a:pt x="120" y="276"/>
                  <a:pt x="179" y="228"/>
                  <a:pt x="204" y="204"/>
                </a:cubicBezTo>
                <a:cubicBezTo>
                  <a:pt x="229" y="179"/>
                  <a:pt x="240" y="154"/>
                  <a:pt x="240" y="120"/>
                </a:cubicBezTo>
                <a:cubicBezTo>
                  <a:pt x="240" y="87"/>
                  <a:pt x="226" y="57"/>
                  <a:pt x="205" y="35"/>
                </a:cubicBezTo>
                <a:cubicBezTo>
                  <a:pt x="183" y="13"/>
                  <a:pt x="153" y="0"/>
                  <a:pt x="120" y="0"/>
                </a:cubicBezTo>
              </a:path>
            </a:pathLst>
          </a:custGeom>
          <a:solidFill>
            <a:srgbClr val="7C32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4" name="Freeform 27"/>
          <p:cNvSpPr/>
          <p:nvPr/>
        </p:nvSpPr>
        <p:spPr bwMode="auto">
          <a:xfrm>
            <a:off x="4974572" y="3924913"/>
            <a:ext cx="901700" cy="1173163"/>
          </a:xfrm>
          <a:custGeom>
            <a:avLst/>
            <a:gdLst>
              <a:gd name="T0" fmla="*/ 120 w 240"/>
              <a:gd name="T1" fmla="*/ 0 h 312"/>
              <a:gd name="T2" fmla="*/ 35 w 240"/>
              <a:gd name="T3" fmla="*/ 35 h 312"/>
              <a:gd name="T4" fmla="*/ 0 w 240"/>
              <a:gd name="T5" fmla="*/ 121 h 312"/>
              <a:gd name="T6" fmla="*/ 36 w 240"/>
              <a:gd name="T7" fmla="*/ 204 h 312"/>
              <a:gd name="T8" fmla="*/ 120 w 240"/>
              <a:gd name="T9" fmla="*/ 312 h 312"/>
              <a:gd name="T10" fmla="*/ 204 w 240"/>
              <a:gd name="T11" fmla="*/ 204 h 312"/>
              <a:gd name="T12" fmla="*/ 240 w 240"/>
              <a:gd name="T13" fmla="*/ 121 h 312"/>
              <a:gd name="T14" fmla="*/ 205 w 240"/>
              <a:gd name="T15" fmla="*/ 35 h 312"/>
              <a:gd name="T16" fmla="*/ 120 w 240"/>
              <a:gd name="T1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0" h="312">
                <a:moveTo>
                  <a:pt x="120" y="0"/>
                </a:moveTo>
                <a:cubicBezTo>
                  <a:pt x="87" y="0"/>
                  <a:pt x="57" y="14"/>
                  <a:pt x="35" y="35"/>
                </a:cubicBezTo>
                <a:cubicBezTo>
                  <a:pt x="14" y="57"/>
                  <a:pt x="0" y="87"/>
                  <a:pt x="0" y="121"/>
                </a:cubicBezTo>
                <a:cubicBezTo>
                  <a:pt x="0" y="154"/>
                  <a:pt x="11" y="180"/>
                  <a:pt x="36" y="204"/>
                </a:cubicBezTo>
                <a:cubicBezTo>
                  <a:pt x="61" y="228"/>
                  <a:pt x="120" y="276"/>
                  <a:pt x="120" y="312"/>
                </a:cubicBezTo>
                <a:cubicBezTo>
                  <a:pt x="120" y="276"/>
                  <a:pt x="179" y="228"/>
                  <a:pt x="204" y="204"/>
                </a:cubicBezTo>
                <a:cubicBezTo>
                  <a:pt x="229" y="180"/>
                  <a:pt x="240" y="154"/>
                  <a:pt x="240" y="121"/>
                </a:cubicBezTo>
                <a:cubicBezTo>
                  <a:pt x="240" y="87"/>
                  <a:pt x="226" y="57"/>
                  <a:pt x="205" y="35"/>
                </a:cubicBezTo>
                <a:cubicBezTo>
                  <a:pt x="183" y="14"/>
                  <a:pt x="153" y="0"/>
                  <a:pt x="120" y="0"/>
                </a:cubicBezTo>
              </a:path>
            </a:pathLst>
          </a:custGeom>
          <a:solidFill>
            <a:srgbClr val="DD38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5" name="Freeform 28"/>
          <p:cNvSpPr/>
          <p:nvPr/>
        </p:nvSpPr>
        <p:spPr bwMode="auto">
          <a:xfrm>
            <a:off x="4938994" y="5748523"/>
            <a:ext cx="750888" cy="977900"/>
          </a:xfrm>
          <a:custGeom>
            <a:avLst/>
            <a:gdLst>
              <a:gd name="T0" fmla="*/ 100 w 200"/>
              <a:gd name="T1" fmla="*/ 0 h 260"/>
              <a:gd name="T2" fmla="*/ 29 w 200"/>
              <a:gd name="T3" fmla="*/ 29 h 260"/>
              <a:gd name="T4" fmla="*/ 0 w 200"/>
              <a:gd name="T5" fmla="*/ 101 h 260"/>
              <a:gd name="T6" fmla="*/ 30 w 200"/>
              <a:gd name="T7" fmla="*/ 170 h 260"/>
              <a:gd name="T8" fmla="*/ 100 w 200"/>
              <a:gd name="T9" fmla="*/ 260 h 260"/>
              <a:gd name="T10" fmla="*/ 170 w 200"/>
              <a:gd name="T11" fmla="*/ 170 h 260"/>
              <a:gd name="T12" fmla="*/ 200 w 200"/>
              <a:gd name="T13" fmla="*/ 101 h 260"/>
              <a:gd name="T14" fmla="*/ 171 w 200"/>
              <a:gd name="T15" fmla="*/ 29 h 260"/>
              <a:gd name="T16" fmla="*/ 100 w 200"/>
              <a:gd name="T17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0" h="260">
                <a:moveTo>
                  <a:pt x="100" y="0"/>
                </a:moveTo>
                <a:cubicBezTo>
                  <a:pt x="72" y="0"/>
                  <a:pt x="47" y="11"/>
                  <a:pt x="29" y="29"/>
                </a:cubicBezTo>
                <a:cubicBezTo>
                  <a:pt x="11" y="47"/>
                  <a:pt x="0" y="73"/>
                  <a:pt x="0" y="101"/>
                </a:cubicBezTo>
                <a:cubicBezTo>
                  <a:pt x="0" y="128"/>
                  <a:pt x="9" y="150"/>
                  <a:pt x="30" y="170"/>
                </a:cubicBezTo>
                <a:cubicBezTo>
                  <a:pt x="51" y="190"/>
                  <a:pt x="100" y="230"/>
                  <a:pt x="100" y="260"/>
                </a:cubicBezTo>
                <a:cubicBezTo>
                  <a:pt x="100" y="230"/>
                  <a:pt x="149" y="190"/>
                  <a:pt x="170" y="170"/>
                </a:cubicBezTo>
                <a:cubicBezTo>
                  <a:pt x="191" y="150"/>
                  <a:pt x="200" y="128"/>
                  <a:pt x="200" y="101"/>
                </a:cubicBezTo>
                <a:cubicBezTo>
                  <a:pt x="200" y="73"/>
                  <a:pt x="189" y="47"/>
                  <a:pt x="171" y="29"/>
                </a:cubicBezTo>
                <a:cubicBezTo>
                  <a:pt x="153" y="11"/>
                  <a:pt x="128" y="0"/>
                  <a:pt x="100" y="0"/>
                </a:cubicBezTo>
              </a:path>
            </a:pathLst>
          </a:custGeom>
          <a:solidFill>
            <a:srgbClr val="F5C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6" name="Freeform 29"/>
          <p:cNvSpPr/>
          <p:nvPr/>
        </p:nvSpPr>
        <p:spPr bwMode="auto">
          <a:xfrm>
            <a:off x="4351478" y="2693593"/>
            <a:ext cx="1020763" cy="1331913"/>
          </a:xfrm>
          <a:custGeom>
            <a:avLst/>
            <a:gdLst>
              <a:gd name="T0" fmla="*/ 136 w 272"/>
              <a:gd name="T1" fmla="*/ 0 h 354"/>
              <a:gd name="T2" fmla="*/ 40 w 272"/>
              <a:gd name="T3" fmla="*/ 40 h 354"/>
              <a:gd name="T4" fmla="*/ 0 w 272"/>
              <a:gd name="T5" fmla="*/ 137 h 354"/>
              <a:gd name="T6" fmla="*/ 41 w 272"/>
              <a:gd name="T7" fmla="*/ 232 h 354"/>
              <a:gd name="T8" fmla="*/ 136 w 272"/>
              <a:gd name="T9" fmla="*/ 354 h 354"/>
              <a:gd name="T10" fmla="*/ 231 w 272"/>
              <a:gd name="T11" fmla="*/ 232 h 354"/>
              <a:gd name="T12" fmla="*/ 272 w 272"/>
              <a:gd name="T13" fmla="*/ 137 h 354"/>
              <a:gd name="T14" fmla="*/ 232 w 272"/>
              <a:gd name="T15" fmla="*/ 40 h 354"/>
              <a:gd name="T16" fmla="*/ 136 w 272"/>
              <a:gd name="T17" fmla="*/ 0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2" h="354">
                <a:moveTo>
                  <a:pt x="136" y="0"/>
                </a:moveTo>
                <a:cubicBezTo>
                  <a:pt x="98" y="0"/>
                  <a:pt x="64" y="16"/>
                  <a:pt x="40" y="40"/>
                </a:cubicBezTo>
                <a:cubicBezTo>
                  <a:pt x="15" y="65"/>
                  <a:pt x="0" y="99"/>
                  <a:pt x="0" y="137"/>
                </a:cubicBezTo>
                <a:cubicBezTo>
                  <a:pt x="0" y="175"/>
                  <a:pt x="12" y="204"/>
                  <a:pt x="41" y="232"/>
                </a:cubicBezTo>
                <a:cubicBezTo>
                  <a:pt x="69" y="259"/>
                  <a:pt x="136" y="313"/>
                  <a:pt x="136" y="354"/>
                </a:cubicBezTo>
                <a:cubicBezTo>
                  <a:pt x="136" y="313"/>
                  <a:pt x="203" y="259"/>
                  <a:pt x="231" y="232"/>
                </a:cubicBezTo>
                <a:cubicBezTo>
                  <a:pt x="260" y="204"/>
                  <a:pt x="272" y="175"/>
                  <a:pt x="272" y="137"/>
                </a:cubicBezTo>
                <a:cubicBezTo>
                  <a:pt x="272" y="99"/>
                  <a:pt x="257" y="65"/>
                  <a:pt x="232" y="40"/>
                </a:cubicBezTo>
                <a:cubicBezTo>
                  <a:pt x="208" y="16"/>
                  <a:pt x="174" y="0"/>
                  <a:pt x="136" y="0"/>
                </a:cubicBezTo>
              </a:path>
            </a:pathLst>
          </a:custGeom>
          <a:solidFill>
            <a:srgbClr val="CA009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7" name="Freeform 30"/>
          <p:cNvSpPr/>
          <p:nvPr/>
        </p:nvSpPr>
        <p:spPr bwMode="auto">
          <a:xfrm>
            <a:off x="4418946" y="4427955"/>
            <a:ext cx="450850" cy="585788"/>
          </a:xfrm>
          <a:custGeom>
            <a:avLst/>
            <a:gdLst>
              <a:gd name="T0" fmla="*/ 60 w 120"/>
              <a:gd name="T1" fmla="*/ 0 h 156"/>
              <a:gd name="T2" fmla="*/ 18 w 120"/>
              <a:gd name="T3" fmla="*/ 18 h 156"/>
              <a:gd name="T4" fmla="*/ 0 w 120"/>
              <a:gd name="T5" fmla="*/ 60 h 156"/>
              <a:gd name="T6" fmla="*/ 18 w 120"/>
              <a:gd name="T7" fmla="*/ 102 h 156"/>
              <a:gd name="T8" fmla="*/ 60 w 120"/>
              <a:gd name="T9" fmla="*/ 156 h 156"/>
              <a:gd name="T10" fmla="*/ 102 w 120"/>
              <a:gd name="T11" fmla="*/ 102 h 156"/>
              <a:gd name="T12" fmla="*/ 120 w 120"/>
              <a:gd name="T13" fmla="*/ 60 h 156"/>
              <a:gd name="T14" fmla="*/ 102 w 120"/>
              <a:gd name="T15" fmla="*/ 18 h 156"/>
              <a:gd name="T16" fmla="*/ 60 w 120"/>
              <a:gd name="T17" fmla="*/ 0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156">
                <a:moveTo>
                  <a:pt x="60" y="0"/>
                </a:moveTo>
                <a:cubicBezTo>
                  <a:pt x="43" y="0"/>
                  <a:pt x="28" y="7"/>
                  <a:pt x="18" y="18"/>
                </a:cubicBezTo>
                <a:cubicBezTo>
                  <a:pt x="7" y="28"/>
                  <a:pt x="0" y="44"/>
                  <a:pt x="0" y="60"/>
                </a:cubicBezTo>
                <a:cubicBezTo>
                  <a:pt x="0" y="77"/>
                  <a:pt x="5" y="90"/>
                  <a:pt x="18" y="102"/>
                </a:cubicBezTo>
                <a:cubicBezTo>
                  <a:pt x="31" y="114"/>
                  <a:pt x="60" y="138"/>
                  <a:pt x="60" y="156"/>
                </a:cubicBezTo>
                <a:cubicBezTo>
                  <a:pt x="60" y="138"/>
                  <a:pt x="89" y="114"/>
                  <a:pt x="102" y="102"/>
                </a:cubicBezTo>
                <a:cubicBezTo>
                  <a:pt x="115" y="90"/>
                  <a:pt x="120" y="77"/>
                  <a:pt x="120" y="60"/>
                </a:cubicBezTo>
                <a:cubicBezTo>
                  <a:pt x="120" y="44"/>
                  <a:pt x="113" y="28"/>
                  <a:pt x="102" y="18"/>
                </a:cubicBezTo>
                <a:cubicBezTo>
                  <a:pt x="92" y="7"/>
                  <a:pt x="77" y="0"/>
                  <a:pt x="60" y="0"/>
                </a:cubicBezTo>
              </a:path>
            </a:pathLst>
          </a:custGeom>
          <a:solidFill>
            <a:srgbClr val="4545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8" name="Freeform 31"/>
          <p:cNvSpPr/>
          <p:nvPr/>
        </p:nvSpPr>
        <p:spPr bwMode="auto">
          <a:xfrm>
            <a:off x="3110846" y="5589539"/>
            <a:ext cx="601663" cy="782638"/>
          </a:xfrm>
          <a:custGeom>
            <a:avLst/>
            <a:gdLst>
              <a:gd name="T0" fmla="*/ 80 w 160"/>
              <a:gd name="T1" fmla="*/ 0 h 208"/>
              <a:gd name="T2" fmla="*/ 23 w 160"/>
              <a:gd name="T3" fmla="*/ 24 h 208"/>
              <a:gd name="T4" fmla="*/ 0 w 160"/>
              <a:gd name="T5" fmla="*/ 80 h 208"/>
              <a:gd name="T6" fmla="*/ 24 w 160"/>
              <a:gd name="T7" fmla="*/ 136 h 208"/>
              <a:gd name="T8" fmla="*/ 80 w 160"/>
              <a:gd name="T9" fmla="*/ 208 h 208"/>
              <a:gd name="T10" fmla="*/ 136 w 160"/>
              <a:gd name="T11" fmla="*/ 136 h 208"/>
              <a:gd name="T12" fmla="*/ 160 w 160"/>
              <a:gd name="T13" fmla="*/ 80 h 208"/>
              <a:gd name="T14" fmla="*/ 137 w 160"/>
              <a:gd name="T15" fmla="*/ 24 h 208"/>
              <a:gd name="T16" fmla="*/ 80 w 160"/>
              <a:gd name="T17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0" h="208">
                <a:moveTo>
                  <a:pt x="80" y="0"/>
                </a:moveTo>
                <a:cubicBezTo>
                  <a:pt x="58" y="0"/>
                  <a:pt x="38" y="9"/>
                  <a:pt x="23" y="24"/>
                </a:cubicBezTo>
                <a:cubicBezTo>
                  <a:pt x="9" y="38"/>
                  <a:pt x="0" y="58"/>
                  <a:pt x="0" y="80"/>
                </a:cubicBezTo>
                <a:cubicBezTo>
                  <a:pt x="0" y="103"/>
                  <a:pt x="7" y="120"/>
                  <a:pt x="24" y="136"/>
                </a:cubicBezTo>
                <a:cubicBezTo>
                  <a:pt x="41" y="152"/>
                  <a:pt x="80" y="184"/>
                  <a:pt x="80" y="208"/>
                </a:cubicBezTo>
                <a:cubicBezTo>
                  <a:pt x="80" y="184"/>
                  <a:pt x="119" y="152"/>
                  <a:pt x="136" y="136"/>
                </a:cubicBezTo>
                <a:cubicBezTo>
                  <a:pt x="153" y="120"/>
                  <a:pt x="160" y="103"/>
                  <a:pt x="160" y="80"/>
                </a:cubicBezTo>
                <a:cubicBezTo>
                  <a:pt x="160" y="58"/>
                  <a:pt x="151" y="38"/>
                  <a:pt x="137" y="24"/>
                </a:cubicBezTo>
                <a:cubicBezTo>
                  <a:pt x="122" y="9"/>
                  <a:pt x="102" y="0"/>
                  <a:pt x="80" y="0"/>
                </a:cubicBezTo>
              </a:path>
            </a:pathLst>
          </a:custGeom>
          <a:solidFill>
            <a:srgbClr val="DD38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29" name="Freeform 32"/>
          <p:cNvSpPr/>
          <p:nvPr/>
        </p:nvSpPr>
        <p:spPr bwMode="auto">
          <a:xfrm>
            <a:off x="3712509" y="4969293"/>
            <a:ext cx="1201738" cy="1563688"/>
          </a:xfrm>
          <a:custGeom>
            <a:avLst/>
            <a:gdLst>
              <a:gd name="T0" fmla="*/ 160 w 320"/>
              <a:gd name="T1" fmla="*/ 0 h 416"/>
              <a:gd name="T2" fmla="*/ 47 w 320"/>
              <a:gd name="T3" fmla="*/ 47 h 416"/>
              <a:gd name="T4" fmla="*/ 0 w 320"/>
              <a:gd name="T5" fmla="*/ 161 h 416"/>
              <a:gd name="T6" fmla="*/ 48 w 320"/>
              <a:gd name="T7" fmla="*/ 272 h 416"/>
              <a:gd name="T8" fmla="*/ 160 w 320"/>
              <a:gd name="T9" fmla="*/ 416 h 416"/>
              <a:gd name="T10" fmla="*/ 272 w 320"/>
              <a:gd name="T11" fmla="*/ 272 h 416"/>
              <a:gd name="T12" fmla="*/ 320 w 320"/>
              <a:gd name="T13" fmla="*/ 161 h 416"/>
              <a:gd name="T14" fmla="*/ 273 w 320"/>
              <a:gd name="T15" fmla="*/ 47 h 416"/>
              <a:gd name="T16" fmla="*/ 160 w 320"/>
              <a:gd name="T17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" h="416">
                <a:moveTo>
                  <a:pt x="160" y="0"/>
                </a:moveTo>
                <a:cubicBezTo>
                  <a:pt x="116" y="0"/>
                  <a:pt x="76" y="18"/>
                  <a:pt x="47" y="47"/>
                </a:cubicBezTo>
                <a:cubicBezTo>
                  <a:pt x="18" y="76"/>
                  <a:pt x="0" y="116"/>
                  <a:pt x="0" y="161"/>
                </a:cubicBezTo>
                <a:cubicBezTo>
                  <a:pt x="0" y="205"/>
                  <a:pt x="14" y="239"/>
                  <a:pt x="48" y="272"/>
                </a:cubicBezTo>
                <a:cubicBezTo>
                  <a:pt x="82" y="305"/>
                  <a:pt x="160" y="368"/>
                  <a:pt x="160" y="416"/>
                </a:cubicBezTo>
                <a:cubicBezTo>
                  <a:pt x="160" y="368"/>
                  <a:pt x="238" y="305"/>
                  <a:pt x="272" y="272"/>
                </a:cubicBezTo>
                <a:cubicBezTo>
                  <a:pt x="306" y="239"/>
                  <a:pt x="320" y="205"/>
                  <a:pt x="320" y="161"/>
                </a:cubicBezTo>
                <a:cubicBezTo>
                  <a:pt x="320" y="116"/>
                  <a:pt x="302" y="76"/>
                  <a:pt x="273" y="47"/>
                </a:cubicBezTo>
                <a:cubicBezTo>
                  <a:pt x="244" y="18"/>
                  <a:pt x="204" y="0"/>
                  <a:pt x="160" y="0"/>
                </a:cubicBezTo>
              </a:path>
            </a:pathLst>
          </a:custGeom>
          <a:solidFill>
            <a:srgbClr val="4DB5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30" name="Freeform 33"/>
          <p:cNvSpPr/>
          <p:nvPr/>
        </p:nvSpPr>
        <p:spPr bwMode="auto">
          <a:xfrm>
            <a:off x="5771496" y="2653130"/>
            <a:ext cx="1352550" cy="1758950"/>
          </a:xfrm>
          <a:custGeom>
            <a:avLst/>
            <a:gdLst>
              <a:gd name="T0" fmla="*/ 180 w 360"/>
              <a:gd name="T1" fmla="*/ 0 h 468"/>
              <a:gd name="T2" fmla="*/ 53 w 360"/>
              <a:gd name="T3" fmla="*/ 53 h 468"/>
              <a:gd name="T4" fmla="*/ 0 w 360"/>
              <a:gd name="T5" fmla="*/ 181 h 468"/>
              <a:gd name="T6" fmla="*/ 54 w 360"/>
              <a:gd name="T7" fmla="*/ 306 h 468"/>
              <a:gd name="T8" fmla="*/ 180 w 360"/>
              <a:gd name="T9" fmla="*/ 468 h 468"/>
              <a:gd name="T10" fmla="*/ 306 w 360"/>
              <a:gd name="T11" fmla="*/ 306 h 468"/>
              <a:gd name="T12" fmla="*/ 360 w 360"/>
              <a:gd name="T13" fmla="*/ 181 h 468"/>
              <a:gd name="T14" fmla="*/ 307 w 360"/>
              <a:gd name="T15" fmla="*/ 53 h 468"/>
              <a:gd name="T16" fmla="*/ 180 w 360"/>
              <a:gd name="T17" fmla="*/ 0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0" h="468">
                <a:moveTo>
                  <a:pt x="180" y="0"/>
                </a:moveTo>
                <a:cubicBezTo>
                  <a:pt x="130" y="0"/>
                  <a:pt x="85" y="21"/>
                  <a:pt x="53" y="53"/>
                </a:cubicBezTo>
                <a:cubicBezTo>
                  <a:pt x="20" y="86"/>
                  <a:pt x="0" y="131"/>
                  <a:pt x="0" y="181"/>
                </a:cubicBezTo>
                <a:cubicBezTo>
                  <a:pt x="0" y="231"/>
                  <a:pt x="16" y="270"/>
                  <a:pt x="54" y="306"/>
                </a:cubicBezTo>
                <a:cubicBezTo>
                  <a:pt x="92" y="343"/>
                  <a:pt x="180" y="414"/>
                  <a:pt x="180" y="468"/>
                </a:cubicBezTo>
                <a:cubicBezTo>
                  <a:pt x="180" y="414"/>
                  <a:pt x="268" y="343"/>
                  <a:pt x="306" y="306"/>
                </a:cubicBezTo>
                <a:cubicBezTo>
                  <a:pt x="344" y="270"/>
                  <a:pt x="360" y="231"/>
                  <a:pt x="360" y="181"/>
                </a:cubicBezTo>
                <a:cubicBezTo>
                  <a:pt x="360" y="131"/>
                  <a:pt x="340" y="86"/>
                  <a:pt x="307" y="53"/>
                </a:cubicBezTo>
                <a:cubicBezTo>
                  <a:pt x="275" y="21"/>
                  <a:pt x="230" y="0"/>
                  <a:pt x="180" y="0"/>
                </a:cubicBezTo>
              </a:path>
            </a:pathLst>
          </a:custGeom>
          <a:solidFill>
            <a:srgbClr val="56BA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600"/>
          </a:p>
        </p:txBody>
      </p:sp>
      <p:sp>
        <p:nvSpPr>
          <p:cNvPr id="31" name="文本框 30"/>
          <p:cNvSpPr txBox="1"/>
          <p:nvPr/>
        </p:nvSpPr>
        <p:spPr>
          <a:xfrm>
            <a:off x="5903371" y="4836829"/>
            <a:ext cx="12105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为什</a:t>
            </a:r>
            <a:endParaRPr lang="en-US" altLang="zh-CN" sz="4000" b="1" dirty="0">
              <a:solidFill>
                <a:schemeClr val="bg1"/>
              </a:solidFill>
            </a:endParaRPr>
          </a:p>
          <a:p>
            <a:r>
              <a:rPr lang="zh-CN" altLang="en-US" sz="4000" b="1" dirty="0">
                <a:solidFill>
                  <a:schemeClr val="bg1"/>
                </a:solidFill>
              </a:rPr>
              <a:t>么不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809920" y="529235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怎么办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155754" y="4219106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为什么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4442699" y="297554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原因</a:t>
            </a:r>
          </a:p>
        </p:txBody>
      </p:sp>
      <p:sp>
        <p:nvSpPr>
          <p:cNvPr id="3" name="矩形 2"/>
          <p:cNvSpPr/>
          <p:nvPr/>
        </p:nvSpPr>
        <p:spPr>
          <a:xfrm>
            <a:off x="8213724" y="3957463"/>
            <a:ext cx="3425150" cy="120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至少</a:t>
            </a:r>
            <a:r>
              <a:rPr lang="en-US" altLang="zh-CN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50</a:t>
            </a:r>
            <a:r>
              <a: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个相关问题</a:t>
            </a:r>
            <a:endParaRPr lang="en-US" altLang="zh-CN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找到</a:t>
            </a:r>
            <a:r>
              <a:rPr lang="zh-CN" altLang="zh-CN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最有启发的问题</a:t>
            </a:r>
            <a:endParaRPr lang="zh-CN" alt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945069" y="306716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情况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3829628" y="380734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如果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007433" y="409028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难道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015134" y="411908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是否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2951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2.3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如何发现问题</a:t>
            </a:r>
          </a:p>
        </p:txBody>
      </p:sp>
      <p:sp>
        <p:nvSpPr>
          <p:cNvPr id="16" name="矩形 15"/>
          <p:cNvSpPr/>
          <p:nvPr/>
        </p:nvSpPr>
        <p:spPr>
          <a:xfrm>
            <a:off x="2239655" y="1357360"/>
            <a:ext cx="936179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2.3.3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创造勇于发现问题的文化更重要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239655" y="3531064"/>
            <a:ext cx="9784681" cy="120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ts val="6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sz="2800" b="1" dirty="0"/>
              <a:t>鼓励员工提问题，并不是质疑公司的产品或策略；</a:t>
            </a:r>
            <a:endParaRPr lang="en-US" altLang="zh-CN" sz="2800" b="1" dirty="0"/>
          </a:p>
          <a:p>
            <a:r>
              <a:rPr lang="zh-CN" altLang="en-US" sz="2800" b="1" dirty="0"/>
              <a:t>鼓励员工提问题，并不是挑战高层管理者的权威。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239655" y="4972050"/>
            <a:ext cx="978468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ts val="6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sz="1800" dirty="0"/>
              <a:t>如果哪个</a:t>
            </a:r>
            <a:r>
              <a:rPr lang="en-US" altLang="zh-CN" sz="1800" dirty="0"/>
              <a:t>CEO</a:t>
            </a:r>
            <a:r>
              <a:rPr lang="zh-CN" altLang="en-US" sz="1800" dirty="0"/>
              <a:t>可以营造一种公司文化，酝酿能够激发创新的问题，尤其是激发新业务和商业模型创新的问题，绝对是一项不小的功绩。</a:t>
            </a:r>
            <a:r>
              <a:rPr lang="en-US" altLang="zh-CN" sz="1800" dirty="0"/>
              <a:t>——《</a:t>
            </a:r>
            <a:r>
              <a:rPr lang="zh-CN" altLang="en-US" sz="1800" dirty="0"/>
              <a:t>创新者的基因</a:t>
            </a:r>
            <a:r>
              <a:rPr lang="en-US" altLang="zh-CN" sz="1800" dirty="0"/>
              <a:t>》</a:t>
            </a:r>
            <a:endParaRPr lang="zh-CN" altLang="en-US" sz="1800" dirty="0"/>
          </a:p>
        </p:txBody>
      </p:sp>
      <p:sp>
        <p:nvSpPr>
          <p:cNvPr id="38" name="文本框 37"/>
          <p:cNvSpPr txBox="1"/>
          <p:nvPr/>
        </p:nvSpPr>
        <p:spPr>
          <a:xfrm>
            <a:off x="2239655" y="1933303"/>
            <a:ext cx="97846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ln w="28575">
                  <a:noFill/>
                </a:ln>
                <a:solidFill>
                  <a:srgbClr val="CA0098"/>
                </a:solidFill>
                <a:latin typeface="+mn-ea"/>
              </a:rPr>
              <a:t>就事论事 言者无罪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2.4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如何描述问题</a:t>
            </a:r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——5W2H1E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法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7341439" y="1563495"/>
            <a:ext cx="4294216" cy="848238"/>
            <a:chOff x="3791744" y="5346476"/>
            <a:chExt cx="5832648" cy="1152128"/>
          </a:xfrm>
        </p:grpSpPr>
        <p:sp>
          <p:nvSpPr>
            <p:cNvPr id="56" name="圆角矩形 55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 56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7233712" y="1473197"/>
            <a:ext cx="1028836" cy="1028833"/>
            <a:chOff x="6124811" y="347435"/>
            <a:chExt cx="1141097" cy="1141097"/>
          </a:xfrm>
        </p:grpSpPr>
        <p:sp>
          <p:nvSpPr>
            <p:cNvPr id="60" name="椭圆 59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任意多边形 62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85" name="文本框 84"/>
          <p:cNvSpPr txBox="1"/>
          <p:nvPr/>
        </p:nvSpPr>
        <p:spPr>
          <a:xfrm>
            <a:off x="8423463" y="180723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为什么会发生呢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2239655" y="1563495"/>
            <a:ext cx="4294216" cy="848238"/>
            <a:chOff x="3791744" y="5346476"/>
            <a:chExt cx="5832648" cy="1152128"/>
          </a:xfrm>
        </p:grpSpPr>
        <p:sp>
          <p:nvSpPr>
            <p:cNvPr id="89" name="圆角矩形 88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任意多边形 89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圆角矩形 90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5509403" y="1473197"/>
            <a:ext cx="1028836" cy="1028833"/>
            <a:chOff x="6124811" y="347435"/>
            <a:chExt cx="1141097" cy="1141097"/>
          </a:xfrm>
        </p:grpSpPr>
        <p:sp>
          <p:nvSpPr>
            <p:cNvPr id="93" name="椭圆 92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94" name="组合 93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95" name="椭圆 94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任意多边形 95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18" name="文本框 117"/>
          <p:cNvSpPr txBox="1"/>
          <p:nvPr/>
        </p:nvSpPr>
        <p:spPr>
          <a:xfrm>
            <a:off x="2532788" y="1807239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谁发现、谁负责、谁处理</a:t>
            </a:r>
          </a:p>
        </p:txBody>
      </p:sp>
      <p:grpSp>
        <p:nvGrpSpPr>
          <p:cNvPr id="243" name="组合 242"/>
          <p:cNvGrpSpPr/>
          <p:nvPr/>
        </p:nvGrpSpPr>
        <p:grpSpPr>
          <a:xfrm>
            <a:off x="7341439" y="2706495"/>
            <a:ext cx="4294216" cy="848238"/>
            <a:chOff x="3791744" y="5346476"/>
            <a:chExt cx="5832648" cy="1152128"/>
          </a:xfrm>
        </p:grpSpPr>
        <p:sp>
          <p:nvSpPr>
            <p:cNvPr id="262" name="圆角矩形 261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CA0098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3" name="任意多边形 262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4" name="圆角矩形 263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4" name="组合 243"/>
          <p:cNvGrpSpPr/>
          <p:nvPr/>
        </p:nvGrpSpPr>
        <p:grpSpPr>
          <a:xfrm>
            <a:off x="7233712" y="2616197"/>
            <a:ext cx="1028836" cy="1028833"/>
            <a:chOff x="6124811" y="347435"/>
            <a:chExt cx="1141097" cy="1141097"/>
          </a:xfrm>
        </p:grpSpPr>
        <p:sp>
          <p:nvSpPr>
            <p:cNvPr id="257" name="椭圆 256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8" name="组合 257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59" name="椭圆 258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0" name="任意多边形 259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1" name="椭圆 260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5" name="文本框 244"/>
          <p:cNvSpPr txBox="1"/>
          <p:nvPr/>
        </p:nvSpPr>
        <p:spPr>
          <a:xfrm>
            <a:off x="8423463" y="295023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问题的影响程度</a:t>
            </a:r>
          </a:p>
        </p:txBody>
      </p:sp>
      <p:grpSp>
        <p:nvGrpSpPr>
          <p:cNvPr id="246" name="组合 245"/>
          <p:cNvGrpSpPr/>
          <p:nvPr/>
        </p:nvGrpSpPr>
        <p:grpSpPr>
          <a:xfrm>
            <a:off x="2239655" y="2706495"/>
            <a:ext cx="4294216" cy="848238"/>
            <a:chOff x="3791744" y="5346476"/>
            <a:chExt cx="5832648" cy="1152128"/>
          </a:xfrm>
        </p:grpSpPr>
        <p:sp>
          <p:nvSpPr>
            <p:cNvPr id="254" name="圆角矩形 253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5" name="任意多边形 254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6" name="圆角矩形 255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7" name="组合 246"/>
          <p:cNvGrpSpPr/>
          <p:nvPr/>
        </p:nvGrpSpPr>
        <p:grpSpPr>
          <a:xfrm>
            <a:off x="5509403" y="2616197"/>
            <a:ext cx="1028836" cy="1028833"/>
            <a:chOff x="6124811" y="347435"/>
            <a:chExt cx="1141097" cy="1141097"/>
          </a:xfrm>
        </p:grpSpPr>
        <p:sp>
          <p:nvSpPr>
            <p:cNvPr id="249" name="椭圆 248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0" name="组合 249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51" name="椭圆 250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2" name="任意多边形 251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3" name="椭圆 252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8" name="文本框 247"/>
          <p:cNvSpPr txBox="1"/>
          <p:nvPr/>
        </p:nvSpPr>
        <p:spPr>
          <a:xfrm>
            <a:off x="2532788" y="295023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什么时候发生、发现</a:t>
            </a:r>
          </a:p>
        </p:txBody>
      </p:sp>
      <p:grpSp>
        <p:nvGrpSpPr>
          <p:cNvPr id="266" name="组合 265"/>
          <p:cNvGrpSpPr/>
          <p:nvPr/>
        </p:nvGrpSpPr>
        <p:grpSpPr>
          <a:xfrm>
            <a:off x="7341439" y="3849495"/>
            <a:ext cx="4294216" cy="848238"/>
            <a:chOff x="3791744" y="5346476"/>
            <a:chExt cx="5832648" cy="1152128"/>
          </a:xfrm>
        </p:grpSpPr>
        <p:sp>
          <p:nvSpPr>
            <p:cNvPr id="285" name="圆角矩形 284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CA0098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6" name="任意多边形 285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7" name="圆角矩形 286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7" name="组合 266"/>
          <p:cNvGrpSpPr/>
          <p:nvPr/>
        </p:nvGrpSpPr>
        <p:grpSpPr>
          <a:xfrm>
            <a:off x="7233712" y="3759197"/>
            <a:ext cx="1028836" cy="1028833"/>
            <a:chOff x="6124811" y="347435"/>
            <a:chExt cx="1141097" cy="1141097"/>
          </a:xfrm>
        </p:grpSpPr>
        <p:sp>
          <p:nvSpPr>
            <p:cNvPr id="280" name="椭圆 279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81" name="组合 280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82" name="椭圆 281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3" name="任意多边形 282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4" name="椭圆 283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68" name="文本框 267"/>
          <p:cNvSpPr txBox="1"/>
          <p:nvPr/>
        </p:nvSpPr>
        <p:spPr>
          <a:xfrm>
            <a:off x="8423463" y="4093239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怎么处理？推理</a:t>
            </a:r>
            <a:r>
              <a:rPr lang="en-US" altLang="zh-C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&amp;</a:t>
            </a:r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建议</a:t>
            </a:r>
          </a:p>
        </p:txBody>
      </p:sp>
      <p:grpSp>
        <p:nvGrpSpPr>
          <p:cNvPr id="269" name="组合 268"/>
          <p:cNvGrpSpPr/>
          <p:nvPr/>
        </p:nvGrpSpPr>
        <p:grpSpPr>
          <a:xfrm>
            <a:off x="2239655" y="3849495"/>
            <a:ext cx="4294216" cy="848238"/>
            <a:chOff x="3791744" y="5346476"/>
            <a:chExt cx="5832648" cy="1152128"/>
          </a:xfrm>
        </p:grpSpPr>
        <p:sp>
          <p:nvSpPr>
            <p:cNvPr id="277" name="圆角矩形 276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8" name="任意多边形 277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9" name="圆角矩形 278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0" name="组合 269"/>
          <p:cNvGrpSpPr/>
          <p:nvPr/>
        </p:nvGrpSpPr>
        <p:grpSpPr>
          <a:xfrm>
            <a:off x="5509403" y="3759197"/>
            <a:ext cx="1028836" cy="1028833"/>
            <a:chOff x="6124811" y="347435"/>
            <a:chExt cx="1141097" cy="1141097"/>
          </a:xfrm>
        </p:grpSpPr>
        <p:sp>
          <p:nvSpPr>
            <p:cNvPr id="272" name="椭圆 271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73" name="组合 272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74" name="椭圆 273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5" name="任意多边形 274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6" name="椭圆 275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71" name="文本框 270"/>
          <p:cNvSpPr txBox="1"/>
          <p:nvPr/>
        </p:nvSpPr>
        <p:spPr>
          <a:xfrm>
            <a:off x="2532788" y="409323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在哪里发现</a:t>
            </a:r>
          </a:p>
        </p:txBody>
      </p:sp>
      <p:grpSp>
        <p:nvGrpSpPr>
          <p:cNvPr id="289" name="组合 288"/>
          <p:cNvGrpSpPr/>
          <p:nvPr/>
        </p:nvGrpSpPr>
        <p:grpSpPr>
          <a:xfrm>
            <a:off x="7341439" y="4992495"/>
            <a:ext cx="4294216" cy="848238"/>
            <a:chOff x="3791744" y="5346476"/>
            <a:chExt cx="5832648" cy="1152128"/>
          </a:xfrm>
        </p:grpSpPr>
        <p:sp>
          <p:nvSpPr>
            <p:cNvPr id="308" name="圆角矩形 307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71A93E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9" name="任意多边形 308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0" name="圆角矩形 309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0" name="组合 289"/>
          <p:cNvGrpSpPr/>
          <p:nvPr/>
        </p:nvGrpSpPr>
        <p:grpSpPr>
          <a:xfrm>
            <a:off x="7233712" y="4902197"/>
            <a:ext cx="1028836" cy="1028833"/>
            <a:chOff x="6124811" y="347435"/>
            <a:chExt cx="1141097" cy="1141097"/>
          </a:xfrm>
        </p:grpSpPr>
        <p:sp>
          <p:nvSpPr>
            <p:cNvPr id="303" name="椭圆 302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71A9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4" name="组合 303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305" name="椭圆 304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6" name="任意多边形 305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7" name="椭圆 306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91" name="文本框 290"/>
          <p:cNvSpPr txBox="1"/>
          <p:nvPr/>
        </p:nvSpPr>
        <p:spPr>
          <a:xfrm>
            <a:off x="8423463" y="5236239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证据：现象、实物、数据</a:t>
            </a:r>
          </a:p>
        </p:txBody>
      </p:sp>
      <p:grpSp>
        <p:nvGrpSpPr>
          <p:cNvPr id="292" name="组合 291"/>
          <p:cNvGrpSpPr/>
          <p:nvPr/>
        </p:nvGrpSpPr>
        <p:grpSpPr>
          <a:xfrm>
            <a:off x="2239655" y="4992495"/>
            <a:ext cx="4294216" cy="848238"/>
            <a:chOff x="3791744" y="5346476"/>
            <a:chExt cx="5832648" cy="1152128"/>
          </a:xfrm>
        </p:grpSpPr>
        <p:sp>
          <p:nvSpPr>
            <p:cNvPr id="300" name="圆角矩形 299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1" name="任意多边形 300"/>
            <p:cNvSpPr/>
            <p:nvPr/>
          </p:nvSpPr>
          <p:spPr>
            <a:xfrm>
              <a:off x="3791744" y="5346476"/>
              <a:ext cx="5832648" cy="1152128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2" name="圆角矩形 301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3" name="组合 292"/>
          <p:cNvGrpSpPr/>
          <p:nvPr/>
        </p:nvGrpSpPr>
        <p:grpSpPr>
          <a:xfrm>
            <a:off x="5509403" y="4902197"/>
            <a:ext cx="1028836" cy="1028833"/>
            <a:chOff x="6124811" y="347435"/>
            <a:chExt cx="1141097" cy="1141097"/>
          </a:xfrm>
        </p:grpSpPr>
        <p:sp>
          <p:nvSpPr>
            <p:cNvPr id="295" name="椭圆 294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96" name="组合 295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97" name="椭圆 296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8" name="任意多边形 297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9" name="椭圆 298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94" name="文本框 293"/>
          <p:cNvSpPr txBox="1"/>
          <p:nvPr/>
        </p:nvSpPr>
        <p:spPr>
          <a:xfrm>
            <a:off x="2532788" y="5236239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什么东西发生了什么问题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94242" y="180294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Who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11" name="文本框 310"/>
          <p:cNvSpPr txBox="1"/>
          <p:nvPr/>
        </p:nvSpPr>
        <p:spPr>
          <a:xfrm>
            <a:off x="5641990" y="294041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When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12" name="文本框 311"/>
          <p:cNvSpPr txBox="1"/>
          <p:nvPr/>
        </p:nvSpPr>
        <p:spPr>
          <a:xfrm>
            <a:off x="5602801" y="409102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Where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13" name="文本框 312"/>
          <p:cNvSpPr txBox="1"/>
          <p:nvPr/>
        </p:nvSpPr>
        <p:spPr>
          <a:xfrm>
            <a:off x="5655053" y="522695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What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14" name="文本框 313"/>
          <p:cNvSpPr txBox="1"/>
          <p:nvPr/>
        </p:nvSpPr>
        <p:spPr>
          <a:xfrm>
            <a:off x="7466406" y="180294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Why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15" name="文本框 314"/>
          <p:cNvSpPr txBox="1"/>
          <p:nvPr/>
        </p:nvSpPr>
        <p:spPr>
          <a:xfrm>
            <a:off x="7466406" y="2901223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How</a:t>
            </a:r>
          </a:p>
          <a:p>
            <a:r>
              <a:rPr lang="en-US" altLang="zh-CN" sz="1400" dirty="0">
                <a:solidFill>
                  <a:schemeClr val="bg1"/>
                </a:solidFill>
              </a:rPr>
              <a:t>much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316" name="文本框 315"/>
          <p:cNvSpPr txBox="1"/>
          <p:nvPr/>
        </p:nvSpPr>
        <p:spPr>
          <a:xfrm>
            <a:off x="7466406" y="4066602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How</a:t>
            </a:r>
          </a:p>
          <a:p>
            <a:r>
              <a:rPr lang="en-US" altLang="zh-CN" sz="1400" dirty="0">
                <a:solidFill>
                  <a:schemeClr val="bg1"/>
                </a:solidFill>
              </a:rPr>
              <a:t>to do</a:t>
            </a:r>
          </a:p>
        </p:txBody>
      </p:sp>
      <p:sp>
        <p:nvSpPr>
          <p:cNvPr id="317" name="文本框 316"/>
          <p:cNvSpPr txBox="1"/>
          <p:nvPr/>
        </p:nvSpPr>
        <p:spPr>
          <a:xfrm>
            <a:off x="7328547" y="5288508"/>
            <a:ext cx="922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Evidence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4804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2.4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如何描述问题</a:t>
            </a:r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——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六化法</a:t>
            </a:r>
          </a:p>
        </p:txBody>
      </p:sp>
      <p:grpSp>
        <p:nvGrpSpPr>
          <p:cNvPr id="99" name="组合 98"/>
          <p:cNvGrpSpPr/>
          <p:nvPr/>
        </p:nvGrpSpPr>
        <p:grpSpPr>
          <a:xfrm>
            <a:off x="2047840" y="1767893"/>
            <a:ext cx="5162857" cy="680097"/>
            <a:chOff x="3300347" y="1368497"/>
            <a:chExt cx="10763512" cy="1417865"/>
          </a:xfrm>
        </p:grpSpPr>
        <p:grpSp>
          <p:nvGrpSpPr>
            <p:cNvPr id="100" name="组合 99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04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blurRad="266700" dist="127000" dir="5400000" sx="102000" sy="102000" algn="t" rotWithShape="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st="88900" dir="162000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1" name="组合 100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02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06" name="组合 105"/>
          <p:cNvGrpSpPr/>
          <p:nvPr/>
        </p:nvGrpSpPr>
        <p:grpSpPr>
          <a:xfrm>
            <a:off x="2047840" y="2603642"/>
            <a:ext cx="5162857" cy="680097"/>
            <a:chOff x="3300347" y="1368497"/>
            <a:chExt cx="10763512" cy="1417865"/>
          </a:xfrm>
        </p:grpSpPr>
        <p:grpSp>
          <p:nvGrpSpPr>
            <p:cNvPr id="107" name="组合 106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11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blurRad="266700" dist="127000" dir="5400000" sx="102000" sy="102000" algn="t" rotWithShape="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2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st="88900" dir="162000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8" name="组合 107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09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3" name="组合 112"/>
          <p:cNvGrpSpPr/>
          <p:nvPr/>
        </p:nvGrpSpPr>
        <p:grpSpPr>
          <a:xfrm>
            <a:off x="2047840" y="3439391"/>
            <a:ext cx="5162857" cy="680097"/>
            <a:chOff x="3300347" y="1368497"/>
            <a:chExt cx="10763512" cy="1417865"/>
          </a:xfrm>
        </p:grpSpPr>
        <p:grpSp>
          <p:nvGrpSpPr>
            <p:cNvPr id="114" name="组合 113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19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blurRad="266700" dist="127000" dir="5400000" sx="102000" sy="102000" algn="t" rotWithShape="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st="88900" dir="162000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" name="组合 114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16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21" name="组合 120"/>
          <p:cNvGrpSpPr/>
          <p:nvPr/>
        </p:nvGrpSpPr>
        <p:grpSpPr>
          <a:xfrm>
            <a:off x="2047840" y="4275139"/>
            <a:ext cx="5162857" cy="680097"/>
            <a:chOff x="3300347" y="1368497"/>
            <a:chExt cx="10763512" cy="1417865"/>
          </a:xfrm>
        </p:grpSpPr>
        <p:grpSp>
          <p:nvGrpSpPr>
            <p:cNvPr id="122" name="组合 121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blurRad="266700" dist="127000" dir="5400000" sx="102000" sy="102000" algn="t" rotWithShape="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7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st="88900" dir="162000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3" name="组合 122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24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28" name="组合 127"/>
          <p:cNvGrpSpPr/>
          <p:nvPr/>
        </p:nvGrpSpPr>
        <p:grpSpPr>
          <a:xfrm>
            <a:off x="2047840" y="5110889"/>
            <a:ext cx="5162857" cy="680097"/>
            <a:chOff x="3300347" y="1368497"/>
            <a:chExt cx="10763512" cy="1417865"/>
          </a:xfrm>
        </p:grpSpPr>
        <p:grpSp>
          <p:nvGrpSpPr>
            <p:cNvPr id="129" name="组合 128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33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blurRad="266700" dist="127000" dir="5400000" sx="102000" sy="102000" algn="t" rotWithShape="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st="88900" dir="162000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0" name="组合 129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31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35" name="文本框 134"/>
          <p:cNvSpPr txBox="1"/>
          <p:nvPr/>
        </p:nvSpPr>
        <p:spPr>
          <a:xfrm>
            <a:off x="3239312" y="191734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复杂的问题简明化</a:t>
            </a:r>
          </a:p>
        </p:txBody>
      </p:sp>
      <p:sp>
        <p:nvSpPr>
          <p:cNvPr id="136" name="文本框 135"/>
          <p:cNvSpPr txBox="1"/>
          <p:nvPr/>
        </p:nvSpPr>
        <p:spPr>
          <a:xfrm>
            <a:off x="3239312" y="275309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深奥的内容通俗化</a:t>
            </a:r>
          </a:p>
        </p:txBody>
      </p:sp>
      <p:sp>
        <p:nvSpPr>
          <p:cNvPr id="137" name="文本框 136"/>
          <p:cNvSpPr txBox="1"/>
          <p:nvPr/>
        </p:nvSpPr>
        <p:spPr>
          <a:xfrm>
            <a:off x="3239312" y="358884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零散的问题系统化</a:t>
            </a:r>
          </a:p>
        </p:txBody>
      </p:sp>
      <p:sp>
        <p:nvSpPr>
          <p:cNvPr id="138" name="文本框 137"/>
          <p:cNvSpPr txBox="1"/>
          <p:nvPr/>
        </p:nvSpPr>
        <p:spPr>
          <a:xfrm>
            <a:off x="3239312" y="4424593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推理和分析规范化</a:t>
            </a:r>
          </a:p>
        </p:txBody>
      </p:sp>
      <p:sp>
        <p:nvSpPr>
          <p:cNvPr id="139" name="文本框 138"/>
          <p:cNvSpPr txBox="1"/>
          <p:nvPr/>
        </p:nvSpPr>
        <p:spPr>
          <a:xfrm>
            <a:off x="3239312" y="5260341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数据和关系图表化</a:t>
            </a:r>
          </a:p>
        </p:txBody>
      </p:sp>
      <p:grpSp>
        <p:nvGrpSpPr>
          <p:cNvPr id="140" name="组合 139"/>
          <p:cNvGrpSpPr>
            <a:grpSpLocks noChangeAspect="1"/>
          </p:cNvGrpSpPr>
          <p:nvPr/>
        </p:nvGrpSpPr>
        <p:grpSpPr>
          <a:xfrm>
            <a:off x="2301285" y="5318582"/>
            <a:ext cx="497768" cy="439388"/>
            <a:chOff x="3390900" y="228600"/>
            <a:chExt cx="771525" cy="681038"/>
          </a:xfrm>
        </p:grpSpPr>
        <p:sp>
          <p:nvSpPr>
            <p:cNvPr id="141" name="Freeform 14"/>
            <p:cNvSpPr/>
            <p:nvPr/>
          </p:nvSpPr>
          <p:spPr bwMode="auto">
            <a:xfrm>
              <a:off x="3421063" y="236538"/>
              <a:ext cx="741362" cy="673100"/>
            </a:xfrm>
            <a:custGeom>
              <a:avLst/>
              <a:gdLst>
                <a:gd name="T0" fmla="*/ 204 w 467"/>
                <a:gd name="T1" fmla="*/ 424 h 424"/>
                <a:gd name="T2" fmla="*/ 0 w 467"/>
                <a:gd name="T3" fmla="*/ 256 h 424"/>
                <a:gd name="T4" fmla="*/ 3 w 467"/>
                <a:gd name="T5" fmla="*/ 19 h 424"/>
                <a:gd name="T6" fmla="*/ 83 w 467"/>
                <a:gd name="T7" fmla="*/ 12 h 424"/>
                <a:gd name="T8" fmla="*/ 123 w 467"/>
                <a:gd name="T9" fmla="*/ 50 h 424"/>
                <a:gd name="T10" fmla="*/ 142 w 467"/>
                <a:gd name="T11" fmla="*/ 10 h 424"/>
                <a:gd name="T12" fmla="*/ 214 w 467"/>
                <a:gd name="T13" fmla="*/ 0 h 424"/>
                <a:gd name="T14" fmla="*/ 467 w 467"/>
                <a:gd name="T15" fmla="*/ 218 h 424"/>
                <a:gd name="T16" fmla="*/ 204 w 467"/>
                <a:gd name="T1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7" h="424">
                  <a:moveTo>
                    <a:pt x="204" y="424"/>
                  </a:moveTo>
                  <a:lnTo>
                    <a:pt x="0" y="256"/>
                  </a:lnTo>
                  <a:lnTo>
                    <a:pt x="3" y="19"/>
                  </a:lnTo>
                  <a:lnTo>
                    <a:pt x="83" y="12"/>
                  </a:lnTo>
                  <a:lnTo>
                    <a:pt x="123" y="50"/>
                  </a:lnTo>
                  <a:lnTo>
                    <a:pt x="142" y="10"/>
                  </a:lnTo>
                  <a:lnTo>
                    <a:pt x="214" y="0"/>
                  </a:lnTo>
                  <a:lnTo>
                    <a:pt x="467" y="218"/>
                  </a:lnTo>
                  <a:lnTo>
                    <a:pt x="204" y="424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15"/>
            <p:cNvSpPr>
              <a:spLocks noEditPoints="1"/>
            </p:cNvSpPr>
            <p:nvPr/>
          </p:nvSpPr>
          <p:spPr bwMode="auto">
            <a:xfrm>
              <a:off x="3390900" y="228600"/>
              <a:ext cx="177800" cy="436563"/>
            </a:xfrm>
            <a:custGeom>
              <a:avLst/>
              <a:gdLst>
                <a:gd name="T0" fmla="*/ 25 w 47"/>
                <a:gd name="T1" fmla="*/ 0 h 116"/>
                <a:gd name="T2" fmla="*/ 43 w 47"/>
                <a:gd name="T3" fmla="*/ 8 h 116"/>
                <a:gd name="T4" fmla="*/ 47 w 47"/>
                <a:gd name="T5" fmla="*/ 27 h 116"/>
                <a:gd name="T6" fmla="*/ 47 w 47"/>
                <a:gd name="T7" fmla="*/ 94 h 116"/>
                <a:gd name="T8" fmla="*/ 41 w 47"/>
                <a:gd name="T9" fmla="*/ 110 h 116"/>
                <a:gd name="T10" fmla="*/ 24 w 47"/>
                <a:gd name="T11" fmla="*/ 116 h 116"/>
                <a:gd name="T12" fmla="*/ 4 w 47"/>
                <a:gd name="T13" fmla="*/ 107 h 116"/>
                <a:gd name="T14" fmla="*/ 0 w 47"/>
                <a:gd name="T15" fmla="*/ 85 h 116"/>
                <a:gd name="T16" fmla="*/ 0 w 47"/>
                <a:gd name="T17" fmla="*/ 32 h 116"/>
                <a:gd name="T18" fmla="*/ 4 w 47"/>
                <a:gd name="T19" fmla="*/ 8 h 116"/>
                <a:gd name="T20" fmla="*/ 25 w 47"/>
                <a:gd name="T21" fmla="*/ 0 h 116"/>
                <a:gd name="T22" fmla="*/ 24 w 47"/>
                <a:gd name="T23" fmla="*/ 105 h 116"/>
                <a:gd name="T24" fmla="*/ 34 w 47"/>
                <a:gd name="T25" fmla="*/ 89 h 116"/>
                <a:gd name="T26" fmla="*/ 34 w 47"/>
                <a:gd name="T27" fmla="*/ 25 h 116"/>
                <a:gd name="T28" fmla="*/ 24 w 47"/>
                <a:gd name="T29" fmla="*/ 11 h 116"/>
                <a:gd name="T30" fmla="*/ 14 w 47"/>
                <a:gd name="T31" fmla="*/ 26 h 116"/>
                <a:gd name="T32" fmla="*/ 14 w 47"/>
                <a:gd name="T33" fmla="*/ 30 h 116"/>
                <a:gd name="T34" fmla="*/ 14 w 47"/>
                <a:gd name="T35" fmla="*/ 35 h 116"/>
                <a:gd name="T36" fmla="*/ 14 w 47"/>
                <a:gd name="T37" fmla="*/ 53 h 116"/>
                <a:gd name="T38" fmla="*/ 14 w 47"/>
                <a:gd name="T39" fmla="*/ 72 h 116"/>
                <a:gd name="T40" fmla="*/ 14 w 47"/>
                <a:gd name="T41" fmla="*/ 89 h 116"/>
                <a:gd name="T42" fmla="*/ 24 w 47"/>
                <a:gd name="T43" fmla="*/ 10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" h="116">
                  <a:moveTo>
                    <a:pt x="25" y="0"/>
                  </a:moveTo>
                  <a:cubicBezTo>
                    <a:pt x="33" y="0"/>
                    <a:pt x="39" y="2"/>
                    <a:pt x="43" y="8"/>
                  </a:cubicBezTo>
                  <a:cubicBezTo>
                    <a:pt x="45" y="12"/>
                    <a:pt x="47" y="18"/>
                    <a:pt x="47" y="27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7" y="101"/>
                    <a:pt x="45" y="106"/>
                    <a:pt x="41" y="110"/>
                  </a:cubicBezTo>
                  <a:cubicBezTo>
                    <a:pt x="37" y="114"/>
                    <a:pt x="31" y="116"/>
                    <a:pt x="24" y="116"/>
                  </a:cubicBezTo>
                  <a:cubicBezTo>
                    <a:pt x="14" y="116"/>
                    <a:pt x="7" y="113"/>
                    <a:pt x="4" y="107"/>
                  </a:cubicBezTo>
                  <a:cubicBezTo>
                    <a:pt x="1" y="103"/>
                    <a:pt x="0" y="96"/>
                    <a:pt x="0" y="8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20"/>
                    <a:pt x="1" y="13"/>
                    <a:pt x="4" y="8"/>
                  </a:cubicBezTo>
                  <a:cubicBezTo>
                    <a:pt x="8" y="3"/>
                    <a:pt x="15" y="0"/>
                    <a:pt x="25" y="0"/>
                  </a:cubicBezTo>
                  <a:close/>
                  <a:moveTo>
                    <a:pt x="24" y="105"/>
                  </a:moveTo>
                  <a:cubicBezTo>
                    <a:pt x="30" y="105"/>
                    <a:pt x="34" y="100"/>
                    <a:pt x="34" y="89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34" y="16"/>
                    <a:pt x="30" y="11"/>
                    <a:pt x="24" y="11"/>
                  </a:cubicBezTo>
                  <a:cubicBezTo>
                    <a:pt x="17" y="11"/>
                    <a:pt x="14" y="16"/>
                    <a:pt x="14" y="26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72"/>
                    <a:pt x="14" y="72"/>
                    <a:pt x="14" y="72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14" y="99"/>
                    <a:pt x="17" y="105"/>
                    <a:pt x="24" y="105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16"/>
            <p:cNvSpPr/>
            <p:nvPr/>
          </p:nvSpPr>
          <p:spPr bwMode="auto">
            <a:xfrm>
              <a:off x="3605213" y="236538"/>
              <a:ext cx="166687" cy="428625"/>
            </a:xfrm>
            <a:custGeom>
              <a:avLst/>
              <a:gdLst>
                <a:gd name="T0" fmla="*/ 13 w 44"/>
                <a:gd name="T1" fmla="*/ 78 h 114"/>
                <a:gd name="T2" fmla="*/ 13 w 44"/>
                <a:gd name="T3" fmla="*/ 92 h 114"/>
                <a:gd name="T4" fmla="*/ 21 w 44"/>
                <a:gd name="T5" fmla="*/ 103 h 114"/>
                <a:gd name="T6" fmla="*/ 29 w 44"/>
                <a:gd name="T7" fmla="*/ 99 h 114"/>
                <a:gd name="T8" fmla="*/ 30 w 44"/>
                <a:gd name="T9" fmla="*/ 89 h 114"/>
                <a:gd name="T10" fmla="*/ 30 w 44"/>
                <a:gd name="T11" fmla="*/ 54 h 114"/>
                <a:gd name="T12" fmla="*/ 21 w 44"/>
                <a:gd name="T13" fmla="*/ 44 h 114"/>
                <a:gd name="T14" fmla="*/ 13 w 44"/>
                <a:gd name="T15" fmla="*/ 48 h 114"/>
                <a:gd name="T16" fmla="*/ 12 w 44"/>
                <a:gd name="T17" fmla="*/ 57 h 114"/>
                <a:gd name="T18" fmla="*/ 0 w 44"/>
                <a:gd name="T19" fmla="*/ 57 h 114"/>
                <a:gd name="T20" fmla="*/ 0 w 44"/>
                <a:gd name="T21" fmla="*/ 54 h 114"/>
                <a:gd name="T22" fmla="*/ 0 w 44"/>
                <a:gd name="T23" fmla="*/ 39 h 114"/>
                <a:gd name="T24" fmla="*/ 0 w 44"/>
                <a:gd name="T25" fmla="*/ 24 h 114"/>
                <a:gd name="T26" fmla="*/ 1 w 44"/>
                <a:gd name="T27" fmla="*/ 0 h 114"/>
                <a:gd name="T28" fmla="*/ 41 w 44"/>
                <a:gd name="T29" fmla="*/ 0 h 114"/>
                <a:gd name="T30" fmla="*/ 41 w 44"/>
                <a:gd name="T31" fmla="*/ 13 h 114"/>
                <a:gd name="T32" fmla="*/ 13 w 44"/>
                <a:gd name="T33" fmla="*/ 13 h 114"/>
                <a:gd name="T34" fmla="*/ 13 w 44"/>
                <a:gd name="T35" fmla="*/ 37 h 114"/>
                <a:gd name="T36" fmla="*/ 26 w 44"/>
                <a:gd name="T37" fmla="*/ 32 h 114"/>
                <a:gd name="T38" fmla="*/ 41 w 44"/>
                <a:gd name="T39" fmla="*/ 38 h 114"/>
                <a:gd name="T40" fmla="*/ 44 w 44"/>
                <a:gd name="T41" fmla="*/ 54 h 114"/>
                <a:gd name="T42" fmla="*/ 44 w 44"/>
                <a:gd name="T43" fmla="*/ 94 h 114"/>
                <a:gd name="T44" fmla="*/ 22 w 44"/>
                <a:gd name="T45" fmla="*/ 114 h 114"/>
                <a:gd name="T46" fmla="*/ 5 w 44"/>
                <a:gd name="T47" fmla="*/ 109 h 114"/>
                <a:gd name="T48" fmla="*/ 0 w 44"/>
                <a:gd name="T49" fmla="*/ 91 h 114"/>
                <a:gd name="T50" fmla="*/ 0 w 44"/>
                <a:gd name="T51" fmla="*/ 78 h 114"/>
                <a:gd name="T52" fmla="*/ 13 w 44"/>
                <a:gd name="T53" fmla="*/ 7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4" h="114">
                  <a:moveTo>
                    <a:pt x="13" y="78"/>
                  </a:moveTo>
                  <a:cubicBezTo>
                    <a:pt x="13" y="92"/>
                    <a:pt x="13" y="92"/>
                    <a:pt x="13" y="92"/>
                  </a:cubicBezTo>
                  <a:cubicBezTo>
                    <a:pt x="13" y="99"/>
                    <a:pt x="16" y="103"/>
                    <a:pt x="21" y="103"/>
                  </a:cubicBezTo>
                  <a:cubicBezTo>
                    <a:pt x="25" y="103"/>
                    <a:pt x="28" y="102"/>
                    <a:pt x="29" y="99"/>
                  </a:cubicBezTo>
                  <a:cubicBezTo>
                    <a:pt x="30" y="97"/>
                    <a:pt x="30" y="94"/>
                    <a:pt x="30" y="89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48"/>
                    <a:pt x="27" y="44"/>
                    <a:pt x="21" y="44"/>
                  </a:cubicBezTo>
                  <a:cubicBezTo>
                    <a:pt x="17" y="44"/>
                    <a:pt x="15" y="46"/>
                    <a:pt x="13" y="48"/>
                  </a:cubicBezTo>
                  <a:cubicBezTo>
                    <a:pt x="12" y="50"/>
                    <a:pt x="12" y="53"/>
                    <a:pt x="12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3"/>
                    <a:pt x="0" y="5"/>
                    <a:pt x="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7" y="34"/>
                    <a:pt x="22" y="32"/>
                    <a:pt x="26" y="32"/>
                  </a:cubicBezTo>
                  <a:cubicBezTo>
                    <a:pt x="33" y="32"/>
                    <a:pt x="38" y="34"/>
                    <a:pt x="41" y="38"/>
                  </a:cubicBezTo>
                  <a:cubicBezTo>
                    <a:pt x="43" y="42"/>
                    <a:pt x="44" y="47"/>
                    <a:pt x="44" y="5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44" y="108"/>
                    <a:pt x="37" y="114"/>
                    <a:pt x="22" y="114"/>
                  </a:cubicBezTo>
                  <a:cubicBezTo>
                    <a:pt x="14" y="114"/>
                    <a:pt x="8" y="113"/>
                    <a:pt x="5" y="109"/>
                  </a:cubicBezTo>
                  <a:cubicBezTo>
                    <a:pt x="1" y="105"/>
                    <a:pt x="0" y="99"/>
                    <a:pt x="0" y="91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13" y="78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2270924" y="1940540"/>
            <a:ext cx="477478" cy="439583"/>
            <a:chOff x="12327405" y="858403"/>
            <a:chExt cx="833274" cy="767141"/>
          </a:xfrm>
        </p:grpSpPr>
        <p:sp>
          <p:nvSpPr>
            <p:cNvPr id="145" name="Freeform 55"/>
            <p:cNvSpPr/>
            <p:nvPr/>
          </p:nvSpPr>
          <p:spPr bwMode="auto">
            <a:xfrm>
              <a:off x="12359149" y="863694"/>
              <a:ext cx="801530" cy="761850"/>
            </a:xfrm>
            <a:custGeom>
              <a:avLst/>
              <a:gdLst>
                <a:gd name="T0" fmla="*/ 137 w 303"/>
                <a:gd name="T1" fmla="*/ 288 h 288"/>
                <a:gd name="T2" fmla="*/ 0 w 303"/>
                <a:gd name="T3" fmla="*/ 174 h 288"/>
                <a:gd name="T4" fmla="*/ 2 w 303"/>
                <a:gd name="T5" fmla="*/ 15 h 288"/>
                <a:gd name="T6" fmla="*/ 54 w 303"/>
                <a:gd name="T7" fmla="*/ 10 h 288"/>
                <a:gd name="T8" fmla="*/ 85 w 303"/>
                <a:gd name="T9" fmla="*/ 43 h 288"/>
                <a:gd name="T10" fmla="*/ 106 w 303"/>
                <a:gd name="T11" fmla="*/ 22 h 288"/>
                <a:gd name="T12" fmla="*/ 128 w 303"/>
                <a:gd name="T13" fmla="*/ 0 h 288"/>
                <a:gd name="T14" fmla="*/ 303 w 303"/>
                <a:gd name="T15" fmla="*/ 150 h 288"/>
                <a:gd name="T16" fmla="*/ 137 w 303"/>
                <a:gd name="T17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3" h="288">
                  <a:moveTo>
                    <a:pt x="137" y="288"/>
                  </a:moveTo>
                  <a:lnTo>
                    <a:pt x="0" y="174"/>
                  </a:lnTo>
                  <a:lnTo>
                    <a:pt x="2" y="15"/>
                  </a:lnTo>
                  <a:lnTo>
                    <a:pt x="54" y="10"/>
                  </a:lnTo>
                  <a:lnTo>
                    <a:pt x="85" y="43"/>
                  </a:lnTo>
                  <a:lnTo>
                    <a:pt x="106" y="22"/>
                  </a:lnTo>
                  <a:lnTo>
                    <a:pt x="128" y="0"/>
                  </a:lnTo>
                  <a:lnTo>
                    <a:pt x="303" y="150"/>
                  </a:lnTo>
                  <a:lnTo>
                    <a:pt x="137" y="288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6" name="Freeform 56"/>
            <p:cNvSpPr>
              <a:spLocks noEditPoints="1"/>
            </p:cNvSpPr>
            <p:nvPr/>
          </p:nvSpPr>
          <p:spPr bwMode="auto">
            <a:xfrm>
              <a:off x="12327405" y="858403"/>
              <a:ext cx="193109" cy="484093"/>
            </a:xfrm>
            <a:custGeom>
              <a:avLst/>
              <a:gdLst>
                <a:gd name="T0" fmla="*/ 17 w 31"/>
                <a:gd name="T1" fmla="*/ 0 h 77"/>
                <a:gd name="T2" fmla="*/ 28 w 31"/>
                <a:gd name="T3" fmla="*/ 5 h 77"/>
                <a:gd name="T4" fmla="*/ 31 w 31"/>
                <a:gd name="T5" fmla="*/ 18 h 77"/>
                <a:gd name="T6" fmla="*/ 31 w 31"/>
                <a:gd name="T7" fmla="*/ 63 h 77"/>
                <a:gd name="T8" fmla="*/ 27 w 31"/>
                <a:gd name="T9" fmla="*/ 74 h 77"/>
                <a:gd name="T10" fmla="*/ 16 w 31"/>
                <a:gd name="T11" fmla="*/ 77 h 77"/>
                <a:gd name="T12" fmla="*/ 2 w 31"/>
                <a:gd name="T13" fmla="*/ 72 h 77"/>
                <a:gd name="T14" fmla="*/ 0 w 31"/>
                <a:gd name="T15" fmla="*/ 57 h 77"/>
                <a:gd name="T16" fmla="*/ 0 w 31"/>
                <a:gd name="T17" fmla="*/ 21 h 77"/>
                <a:gd name="T18" fmla="*/ 3 w 31"/>
                <a:gd name="T19" fmla="*/ 6 h 77"/>
                <a:gd name="T20" fmla="*/ 17 w 31"/>
                <a:gd name="T21" fmla="*/ 0 h 77"/>
                <a:gd name="T22" fmla="*/ 16 w 31"/>
                <a:gd name="T23" fmla="*/ 70 h 77"/>
                <a:gd name="T24" fmla="*/ 22 w 31"/>
                <a:gd name="T25" fmla="*/ 59 h 77"/>
                <a:gd name="T26" fmla="*/ 22 w 31"/>
                <a:gd name="T27" fmla="*/ 17 h 77"/>
                <a:gd name="T28" fmla="*/ 16 w 31"/>
                <a:gd name="T29" fmla="*/ 7 h 77"/>
                <a:gd name="T30" fmla="*/ 9 w 31"/>
                <a:gd name="T31" fmla="*/ 17 h 77"/>
                <a:gd name="T32" fmla="*/ 9 w 31"/>
                <a:gd name="T33" fmla="*/ 20 h 77"/>
                <a:gd name="T34" fmla="*/ 9 w 31"/>
                <a:gd name="T35" fmla="*/ 23 h 77"/>
                <a:gd name="T36" fmla="*/ 9 w 31"/>
                <a:gd name="T37" fmla="*/ 35 h 77"/>
                <a:gd name="T38" fmla="*/ 9 w 31"/>
                <a:gd name="T39" fmla="*/ 48 h 77"/>
                <a:gd name="T40" fmla="*/ 9 w 31"/>
                <a:gd name="T41" fmla="*/ 59 h 77"/>
                <a:gd name="T42" fmla="*/ 16 w 31"/>
                <a:gd name="T43" fmla="*/ 7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1" h="77">
                  <a:moveTo>
                    <a:pt x="17" y="0"/>
                  </a:moveTo>
                  <a:cubicBezTo>
                    <a:pt x="22" y="0"/>
                    <a:pt x="26" y="2"/>
                    <a:pt x="28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1" y="67"/>
                    <a:pt x="30" y="71"/>
                    <a:pt x="27" y="74"/>
                  </a:cubicBezTo>
                  <a:cubicBezTo>
                    <a:pt x="24" y="76"/>
                    <a:pt x="21" y="77"/>
                    <a:pt x="16" y="77"/>
                  </a:cubicBezTo>
                  <a:cubicBezTo>
                    <a:pt x="9" y="77"/>
                    <a:pt x="5" y="76"/>
                    <a:pt x="2" y="72"/>
                  </a:cubicBezTo>
                  <a:cubicBezTo>
                    <a:pt x="1" y="69"/>
                    <a:pt x="0" y="64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8"/>
                    <a:pt x="3" y="6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2" y="66"/>
                    <a:pt x="22" y="59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0"/>
                    <a:pt x="20" y="7"/>
                    <a:pt x="16" y="7"/>
                  </a:cubicBezTo>
                  <a:cubicBezTo>
                    <a:pt x="11" y="7"/>
                    <a:pt x="9" y="11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1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Freeform 57"/>
            <p:cNvSpPr/>
            <p:nvPr/>
          </p:nvSpPr>
          <p:spPr bwMode="auto">
            <a:xfrm>
              <a:off x="12584001" y="863694"/>
              <a:ext cx="113749" cy="478803"/>
            </a:xfrm>
            <a:custGeom>
              <a:avLst/>
              <a:gdLst>
                <a:gd name="T0" fmla="*/ 0 w 18"/>
                <a:gd name="T1" fmla="*/ 11 h 76"/>
                <a:gd name="T2" fmla="*/ 11 w 18"/>
                <a:gd name="T3" fmla="*/ 0 h 76"/>
                <a:gd name="T4" fmla="*/ 18 w 18"/>
                <a:gd name="T5" fmla="*/ 0 h 76"/>
                <a:gd name="T6" fmla="*/ 18 w 18"/>
                <a:gd name="T7" fmla="*/ 76 h 76"/>
                <a:gd name="T8" fmla="*/ 8 w 18"/>
                <a:gd name="T9" fmla="*/ 76 h 76"/>
                <a:gd name="T10" fmla="*/ 8 w 18"/>
                <a:gd name="T11" fmla="*/ 19 h 76"/>
                <a:gd name="T12" fmla="*/ 0 w 18"/>
                <a:gd name="T13" fmla="*/ 19 h 76"/>
                <a:gd name="T14" fmla="*/ 0 w 18"/>
                <a:gd name="T15" fmla="*/ 1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76">
                  <a:moveTo>
                    <a:pt x="0" y="11"/>
                  </a:moveTo>
                  <a:cubicBezTo>
                    <a:pt x="7" y="10"/>
                    <a:pt x="10" y="7"/>
                    <a:pt x="1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8" name="组合 147"/>
          <p:cNvGrpSpPr/>
          <p:nvPr/>
        </p:nvGrpSpPr>
        <p:grpSpPr>
          <a:xfrm>
            <a:off x="2269487" y="2811199"/>
            <a:ext cx="488089" cy="439583"/>
            <a:chOff x="952501" y="6013451"/>
            <a:chExt cx="511175" cy="460375"/>
          </a:xfrm>
        </p:grpSpPr>
        <p:sp>
          <p:nvSpPr>
            <p:cNvPr id="149" name="Freeform 58"/>
            <p:cNvSpPr/>
            <p:nvPr/>
          </p:nvSpPr>
          <p:spPr bwMode="auto">
            <a:xfrm>
              <a:off x="971551" y="6021388"/>
              <a:ext cx="492125" cy="452438"/>
            </a:xfrm>
            <a:custGeom>
              <a:avLst/>
              <a:gdLst>
                <a:gd name="T0" fmla="*/ 137 w 310"/>
                <a:gd name="T1" fmla="*/ 285 h 285"/>
                <a:gd name="T2" fmla="*/ 0 w 310"/>
                <a:gd name="T3" fmla="*/ 171 h 285"/>
                <a:gd name="T4" fmla="*/ 2 w 310"/>
                <a:gd name="T5" fmla="*/ 12 h 285"/>
                <a:gd name="T6" fmla="*/ 54 w 310"/>
                <a:gd name="T7" fmla="*/ 7 h 285"/>
                <a:gd name="T8" fmla="*/ 87 w 310"/>
                <a:gd name="T9" fmla="*/ 40 h 285"/>
                <a:gd name="T10" fmla="*/ 97 w 310"/>
                <a:gd name="T11" fmla="*/ 7 h 285"/>
                <a:gd name="T12" fmla="*/ 137 w 310"/>
                <a:gd name="T13" fmla="*/ 0 h 285"/>
                <a:gd name="T14" fmla="*/ 310 w 310"/>
                <a:gd name="T15" fmla="*/ 150 h 285"/>
                <a:gd name="T16" fmla="*/ 137 w 310"/>
                <a:gd name="T17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0" h="285">
                  <a:moveTo>
                    <a:pt x="137" y="285"/>
                  </a:moveTo>
                  <a:lnTo>
                    <a:pt x="0" y="171"/>
                  </a:lnTo>
                  <a:lnTo>
                    <a:pt x="2" y="12"/>
                  </a:lnTo>
                  <a:lnTo>
                    <a:pt x="54" y="7"/>
                  </a:lnTo>
                  <a:lnTo>
                    <a:pt x="87" y="40"/>
                  </a:lnTo>
                  <a:lnTo>
                    <a:pt x="97" y="7"/>
                  </a:lnTo>
                  <a:lnTo>
                    <a:pt x="137" y="0"/>
                  </a:lnTo>
                  <a:lnTo>
                    <a:pt x="310" y="150"/>
                  </a:lnTo>
                  <a:lnTo>
                    <a:pt x="137" y="285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59"/>
            <p:cNvSpPr>
              <a:spLocks noEditPoints="1"/>
            </p:cNvSpPr>
            <p:nvPr/>
          </p:nvSpPr>
          <p:spPr bwMode="auto">
            <a:xfrm>
              <a:off x="952501" y="6013451"/>
              <a:ext cx="115888" cy="290513"/>
            </a:xfrm>
            <a:custGeom>
              <a:avLst/>
              <a:gdLst>
                <a:gd name="T0" fmla="*/ 17 w 31"/>
                <a:gd name="T1" fmla="*/ 0 h 77"/>
                <a:gd name="T2" fmla="*/ 28 w 31"/>
                <a:gd name="T3" fmla="*/ 5 h 77"/>
                <a:gd name="T4" fmla="*/ 31 w 31"/>
                <a:gd name="T5" fmla="*/ 18 h 77"/>
                <a:gd name="T6" fmla="*/ 31 w 31"/>
                <a:gd name="T7" fmla="*/ 62 h 77"/>
                <a:gd name="T8" fmla="*/ 27 w 31"/>
                <a:gd name="T9" fmla="*/ 73 h 77"/>
                <a:gd name="T10" fmla="*/ 16 w 31"/>
                <a:gd name="T11" fmla="*/ 77 h 77"/>
                <a:gd name="T12" fmla="*/ 3 w 31"/>
                <a:gd name="T13" fmla="*/ 71 h 77"/>
                <a:gd name="T14" fmla="*/ 0 w 31"/>
                <a:gd name="T15" fmla="*/ 56 h 77"/>
                <a:gd name="T16" fmla="*/ 0 w 31"/>
                <a:gd name="T17" fmla="*/ 21 h 77"/>
                <a:gd name="T18" fmla="*/ 3 w 31"/>
                <a:gd name="T19" fmla="*/ 5 h 77"/>
                <a:gd name="T20" fmla="*/ 17 w 31"/>
                <a:gd name="T21" fmla="*/ 0 h 77"/>
                <a:gd name="T22" fmla="*/ 16 w 31"/>
                <a:gd name="T23" fmla="*/ 70 h 77"/>
                <a:gd name="T24" fmla="*/ 22 w 31"/>
                <a:gd name="T25" fmla="*/ 59 h 77"/>
                <a:gd name="T26" fmla="*/ 22 w 31"/>
                <a:gd name="T27" fmla="*/ 17 h 77"/>
                <a:gd name="T28" fmla="*/ 16 w 31"/>
                <a:gd name="T29" fmla="*/ 7 h 77"/>
                <a:gd name="T30" fmla="*/ 9 w 31"/>
                <a:gd name="T31" fmla="*/ 17 h 77"/>
                <a:gd name="T32" fmla="*/ 9 w 31"/>
                <a:gd name="T33" fmla="*/ 20 h 77"/>
                <a:gd name="T34" fmla="*/ 9 w 31"/>
                <a:gd name="T35" fmla="*/ 23 h 77"/>
                <a:gd name="T36" fmla="*/ 9 w 31"/>
                <a:gd name="T37" fmla="*/ 35 h 77"/>
                <a:gd name="T38" fmla="*/ 9 w 31"/>
                <a:gd name="T39" fmla="*/ 48 h 77"/>
                <a:gd name="T40" fmla="*/ 9 w 31"/>
                <a:gd name="T41" fmla="*/ 59 h 77"/>
                <a:gd name="T42" fmla="*/ 16 w 31"/>
                <a:gd name="T43" fmla="*/ 7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1" h="77">
                  <a:moveTo>
                    <a:pt x="17" y="0"/>
                  </a:moveTo>
                  <a:cubicBezTo>
                    <a:pt x="22" y="0"/>
                    <a:pt x="26" y="1"/>
                    <a:pt x="28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67"/>
                    <a:pt x="30" y="71"/>
                    <a:pt x="27" y="73"/>
                  </a:cubicBezTo>
                  <a:cubicBezTo>
                    <a:pt x="25" y="76"/>
                    <a:pt x="21" y="77"/>
                    <a:pt x="16" y="77"/>
                  </a:cubicBezTo>
                  <a:cubicBezTo>
                    <a:pt x="9" y="77"/>
                    <a:pt x="5" y="75"/>
                    <a:pt x="3" y="71"/>
                  </a:cubicBezTo>
                  <a:cubicBezTo>
                    <a:pt x="1" y="69"/>
                    <a:pt x="0" y="64"/>
                    <a:pt x="0" y="5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3"/>
                    <a:pt x="1" y="8"/>
                    <a:pt x="3" y="5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2" y="66"/>
                    <a:pt x="22" y="59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0"/>
                    <a:pt x="20" y="7"/>
                    <a:pt x="16" y="7"/>
                  </a:cubicBezTo>
                  <a:cubicBezTo>
                    <a:pt x="11" y="7"/>
                    <a:pt x="9" y="10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1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Freeform 60"/>
            <p:cNvSpPr/>
            <p:nvPr/>
          </p:nvSpPr>
          <p:spPr bwMode="auto">
            <a:xfrm>
              <a:off x="1090613" y="6013451"/>
              <a:ext cx="117475" cy="290513"/>
            </a:xfrm>
            <a:custGeom>
              <a:avLst/>
              <a:gdLst>
                <a:gd name="T0" fmla="*/ 0 w 31"/>
                <a:gd name="T1" fmla="*/ 16 h 77"/>
                <a:gd name="T2" fmla="*/ 4 w 31"/>
                <a:gd name="T3" fmla="*/ 4 h 77"/>
                <a:gd name="T4" fmla="*/ 16 w 31"/>
                <a:gd name="T5" fmla="*/ 0 h 77"/>
                <a:gd name="T6" fmla="*/ 29 w 31"/>
                <a:gd name="T7" fmla="*/ 6 h 77"/>
                <a:gd name="T8" fmla="*/ 31 w 31"/>
                <a:gd name="T9" fmla="*/ 22 h 77"/>
                <a:gd name="T10" fmla="*/ 30 w 31"/>
                <a:gd name="T11" fmla="*/ 30 h 77"/>
                <a:gd name="T12" fmla="*/ 27 w 31"/>
                <a:gd name="T13" fmla="*/ 38 h 77"/>
                <a:gd name="T14" fmla="*/ 18 w 31"/>
                <a:gd name="T15" fmla="*/ 52 h 77"/>
                <a:gd name="T16" fmla="*/ 11 w 31"/>
                <a:gd name="T17" fmla="*/ 68 h 77"/>
                <a:gd name="T18" fmla="*/ 31 w 31"/>
                <a:gd name="T19" fmla="*/ 68 h 77"/>
                <a:gd name="T20" fmla="*/ 31 w 31"/>
                <a:gd name="T21" fmla="*/ 76 h 77"/>
                <a:gd name="T22" fmla="*/ 8 w 31"/>
                <a:gd name="T23" fmla="*/ 77 h 77"/>
                <a:gd name="T24" fmla="*/ 0 w 31"/>
                <a:gd name="T25" fmla="*/ 76 h 77"/>
                <a:gd name="T26" fmla="*/ 0 w 31"/>
                <a:gd name="T27" fmla="*/ 76 h 77"/>
                <a:gd name="T28" fmla="*/ 5 w 31"/>
                <a:gd name="T29" fmla="*/ 55 h 77"/>
                <a:gd name="T30" fmla="*/ 17 w 31"/>
                <a:gd name="T31" fmla="*/ 37 h 77"/>
                <a:gd name="T32" fmla="*/ 21 w 31"/>
                <a:gd name="T33" fmla="*/ 20 h 77"/>
                <a:gd name="T34" fmla="*/ 21 w 31"/>
                <a:gd name="T35" fmla="*/ 19 h 77"/>
                <a:gd name="T36" fmla="*/ 21 w 31"/>
                <a:gd name="T37" fmla="*/ 17 h 77"/>
                <a:gd name="T38" fmla="*/ 21 w 31"/>
                <a:gd name="T39" fmla="*/ 12 h 77"/>
                <a:gd name="T40" fmla="*/ 15 w 31"/>
                <a:gd name="T41" fmla="*/ 7 h 77"/>
                <a:gd name="T42" fmla="*/ 10 w 31"/>
                <a:gd name="T43" fmla="*/ 16 h 77"/>
                <a:gd name="T44" fmla="*/ 10 w 31"/>
                <a:gd name="T45" fmla="*/ 19 h 77"/>
                <a:gd name="T46" fmla="*/ 10 w 31"/>
                <a:gd name="T47" fmla="*/ 21 h 77"/>
                <a:gd name="T48" fmla="*/ 10 w 31"/>
                <a:gd name="T49" fmla="*/ 23 h 77"/>
                <a:gd name="T50" fmla="*/ 10 w 31"/>
                <a:gd name="T51" fmla="*/ 26 h 77"/>
                <a:gd name="T52" fmla="*/ 0 w 31"/>
                <a:gd name="T53" fmla="*/ 26 h 77"/>
                <a:gd name="T54" fmla="*/ 0 w 31"/>
                <a:gd name="T55" fmla="*/ 1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1" h="77">
                  <a:moveTo>
                    <a:pt x="0" y="16"/>
                  </a:moveTo>
                  <a:cubicBezTo>
                    <a:pt x="0" y="10"/>
                    <a:pt x="2" y="6"/>
                    <a:pt x="4" y="4"/>
                  </a:cubicBezTo>
                  <a:cubicBezTo>
                    <a:pt x="6" y="1"/>
                    <a:pt x="10" y="0"/>
                    <a:pt x="16" y="0"/>
                  </a:cubicBezTo>
                  <a:cubicBezTo>
                    <a:pt x="23" y="0"/>
                    <a:pt x="27" y="2"/>
                    <a:pt x="29" y="6"/>
                  </a:cubicBezTo>
                  <a:cubicBezTo>
                    <a:pt x="30" y="9"/>
                    <a:pt x="31" y="14"/>
                    <a:pt x="31" y="22"/>
                  </a:cubicBezTo>
                  <a:cubicBezTo>
                    <a:pt x="31" y="25"/>
                    <a:pt x="31" y="28"/>
                    <a:pt x="30" y="30"/>
                  </a:cubicBezTo>
                  <a:cubicBezTo>
                    <a:pt x="30" y="32"/>
                    <a:pt x="29" y="35"/>
                    <a:pt x="27" y="38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8"/>
                    <a:pt x="12" y="63"/>
                    <a:pt x="11" y="68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8" y="77"/>
                    <a:pt x="8" y="77"/>
                    <a:pt x="8" y="77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68"/>
                    <a:pt x="2" y="61"/>
                    <a:pt x="5" y="55"/>
                  </a:cubicBezTo>
                  <a:cubicBezTo>
                    <a:pt x="7" y="51"/>
                    <a:pt x="11" y="45"/>
                    <a:pt x="17" y="37"/>
                  </a:cubicBezTo>
                  <a:cubicBezTo>
                    <a:pt x="20" y="32"/>
                    <a:pt x="21" y="27"/>
                    <a:pt x="21" y="20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15"/>
                    <a:pt x="21" y="13"/>
                    <a:pt x="21" y="12"/>
                  </a:cubicBezTo>
                  <a:cubicBezTo>
                    <a:pt x="20" y="9"/>
                    <a:pt x="18" y="7"/>
                    <a:pt x="15" y="7"/>
                  </a:cubicBezTo>
                  <a:cubicBezTo>
                    <a:pt x="11" y="7"/>
                    <a:pt x="10" y="10"/>
                    <a:pt x="10" y="16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2271196" y="3651434"/>
            <a:ext cx="488089" cy="439583"/>
            <a:chOff x="5405438" y="6815138"/>
            <a:chExt cx="511175" cy="460375"/>
          </a:xfrm>
        </p:grpSpPr>
        <p:sp>
          <p:nvSpPr>
            <p:cNvPr id="153" name="Freeform 61"/>
            <p:cNvSpPr/>
            <p:nvPr/>
          </p:nvSpPr>
          <p:spPr bwMode="auto">
            <a:xfrm>
              <a:off x="5424488" y="6821488"/>
              <a:ext cx="492125" cy="454025"/>
            </a:xfrm>
            <a:custGeom>
              <a:avLst/>
              <a:gdLst>
                <a:gd name="T0" fmla="*/ 140 w 310"/>
                <a:gd name="T1" fmla="*/ 286 h 286"/>
                <a:gd name="T2" fmla="*/ 0 w 310"/>
                <a:gd name="T3" fmla="*/ 172 h 286"/>
                <a:gd name="T4" fmla="*/ 2 w 310"/>
                <a:gd name="T5" fmla="*/ 12 h 286"/>
                <a:gd name="T6" fmla="*/ 57 w 310"/>
                <a:gd name="T7" fmla="*/ 7 h 286"/>
                <a:gd name="T8" fmla="*/ 88 w 310"/>
                <a:gd name="T9" fmla="*/ 41 h 286"/>
                <a:gd name="T10" fmla="*/ 97 w 310"/>
                <a:gd name="T11" fmla="*/ 7 h 286"/>
                <a:gd name="T12" fmla="*/ 135 w 310"/>
                <a:gd name="T13" fmla="*/ 0 h 286"/>
                <a:gd name="T14" fmla="*/ 310 w 310"/>
                <a:gd name="T15" fmla="*/ 150 h 286"/>
                <a:gd name="T16" fmla="*/ 140 w 310"/>
                <a:gd name="T17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0" h="286">
                  <a:moveTo>
                    <a:pt x="140" y="286"/>
                  </a:moveTo>
                  <a:lnTo>
                    <a:pt x="0" y="172"/>
                  </a:lnTo>
                  <a:lnTo>
                    <a:pt x="2" y="12"/>
                  </a:lnTo>
                  <a:lnTo>
                    <a:pt x="57" y="7"/>
                  </a:lnTo>
                  <a:lnTo>
                    <a:pt x="88" y="41"/>
                  </a:lnTo>
                  <a:lnTo>
                    <a:pt x="97" y="7"/>
                  </a:lnTo>
                  <a:lnTo>
                    <a:pt x="135" y="0"/>
                  </a:lnTo>
                  <a:lnTo>
                    <a:pt x="310" y="150"/>
                  </a:lnTo>
                  <a:lnTo>
                    <a:pt x="140" y="286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62"/>
            <p:cNvSpPr>
              <a:spLocks noEditPoints="1"/>
            </p:cNvSpPr>
            <p:nvPr/>
          </p:nvSpPr>
          <p:spPr bwMode="auto">
            <a:xfrm>
              <a:off x="5405438" y="6815138"/>
              <a:ext cx="117475" cy="290513"/>
            </a:xfrm>
            <a:custGeom>
              <a:avLst/>
              <a:gdLst>
                <a:gd name="T0" fmla="*/ 17 w 31"/>
                <a:gd name="T1" fmla="*/ 0 h 77"/>
                <a:gd name="T2" fmla="*/ 29 w 31"/>
                <a:gd name="T3" fmla="*/ 5 h 77"/>
                <a:gd name="T4" fmla="*/ 31 w 31"/>
                <a:gd name="T5" fmla="*/ 18 h 77"/>
                <a:gd name="T6" fmla="*/ 31 w 31"/>
                <a:gd name="T7" fmla="*/ 62 h 77"/>
                <a:gd name="T8" fmla="*/ 27 w 31"/>
                <a:gd name="T9" fmla="*/ 73 h 77"/>
                <a:gd name="T10" fmla="*/ 16 w 31"/>
                <a:gd name="T11" fmla="*/ 77 h 77"/>
                <a:gd name="T12" fmla="*/ 3 w 31"/>
                <a:gd name="T13" fmla="*/ 72 h 77"/>
                <a:gd name="T14" fmla="*/ 0 w 31"/>
                <a:gd name="T15" fmla="*/ 56 h 77"/>
                <a:gd name="T16" fmla="*/ 0 w 31"/>
                <a:gd name="T17" fmla="*/ 21 h 77"/>
                <a:gd name="T18" fmla="*/ 3 w 31"/>
                <a:gd name="T19" fmla="*/ 5 h 77"/>
                <a:gd name="T20" fmla="*/ 17 w 31"/>
                <a:gd name="T21" fmla="*/ 0 h 77"/>
                <a:gd name="T22" fmla="*/ 16 w 31"/>
                <a:gd name="T23" fmla="*/ 70 h 77"/>
                <a:gd name="T24" fmla="*/ 23 w 31"/>
                <a:gd name="T25" fmla="*/ 59 h 77"/>
                <a:gd name="T26" fmla="*/ 23 w 31"/>
                <a:gd name="T27" fmla="*/ 17 h 77"/>
                <a:gd name="T28" fmla="*/ 16 w 31"/>
                <a:gd name="T29" fmla="*/ 7 h 77"/>
                <a:gd name="T30" fmla="*/ 9 w 31"/>
                <a:gd name="T31" fmla="*/ 17 h 77"/>
                <a:gd name="T32" fmla="*/ 9 w 31"/>
                <a:gd name="T33" fmla="*/ 20 h 77"/>
                <a:gd name="T34" fmla="*/ 9 w 31"/>
                <a:gd name="T35" fmla="*/ 23 h 77"/>
                <a:gd name="T36" fmla="*/ 9 w 31"/>
                <a:gd name="T37" fmla="*/ 35 h 77"/>
                <a:gd name="T38" fmla="*/ 9 w 31"/>
                <a:gd name="T39" fmla="*/ 48 h 77"/>
                <a:gd name="T40" fmla="*/ 9 w 31"/>
                <a:gd name="T41" fmla="*/ 59 h 77"/>
                <a:gd name="T42" fmla="*/ 16 w 31"/>
                <a:gd name="T43" fmla="*/ 7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1" h="77">
                  <a:moveTo>
                    <a:pt x="17" y="0"/>
                  </a:moveTo>
                  <a:cubicBezTo>
                    <a:pt x="22" y="0"/>
                    <a:pt x="26" y="2"/>
                    <a:pt x="29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67"/>
                    <a:pt x="30" y="71"/>
                    <a:pt x="27" y="73"/>
                  </a:cubicBezTo>
                  <a:cubicBezTo>
                    <a:pt x="25" y="76"/>
                    <a:pt x="21" y="77"/>
                    <a:pt x="16" y="77"/>
                  </a:cubicBezTo>
                  <a:cubicBezTo>
                    <a:pt x="10" y="77"/>
                    <a:pt x="5" y="75"/>
                    <a:pt x="3" y="72"/>
                  </a:cubicBezTo>
                  <a:cubicBezTo>
                    <a:pt x="1" y="69"/>
                    <a:pt x="0" y="64"/>
                    <a:pt x="0" y="5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8"/>
                    <a:pt x="3" y="5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3" y="66"/>
                    <a:pt x="23" y="59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0"/>
                    <a:pt x="20" y="7"/>
                    <a:pt x="16" y="7"/>
                  </a:cubicBezTo>
                  <a:cubicBezTo>
                    <a:pt x="12" y="7"/>
                    <a:pt x="9" y="10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2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63"/>
            <p:cNvSpPr/>
            <p:nvPr/>
          </p:nvSpPr>
          <p:spPr bwMode="auto">
            <a:xfrm>
              <a:off x="5545138" y="6815138"/>
              <a:ext cx="112713" cy="290513"/>
            </a:xfrm>
            <a:custGeom>
              <a:avLst/>
              <a:gdLst>
                <a:gd name="T0" fmla="*/ 9 w 30"/>
                <a:gd name="T1" fmla="*/ 54 h 77"/>
                <a:gd name="T2" fmla="*/ 9 w 30"/>
                <a:gd name="T3" fmla="*/ 62 h 77"/>
                <a:gd name="T4" fmla="*/ 10 w 30"/>
                <a:gd name="T5" fmla="*/ 68 h 77"/>
                <a:gd name="T6" fmla="*/ 16 w 30"/>
                <a:gd name="T7" fmla="*/ 70 h 77"/>
                <a:gd name="T8" fmla="*/ 21 w 30"/>
                <a:gd name="T9" fmla="*/ 65 h 77"/>
                <a:gd name="T10" fmla="*/ 21 w 30"/>
                <a:gd name="T11" fmla="*/ 58 h 77"/>
                <a:gd name="T12" fmla="*/ 21 w 30"/>
                <a:gd name="T13" fmla="*/ 52 h 77"/>
                <a:gd name="T14" fmla="*/ 20 w 30"/>
                <a:gd name="T15" fmla="*/ 43 h 77"/>
                <a:gd name="T16" fmla="*/ 12 w 30"/>
                <a:gd name="T17" fmla="*/ 39 h 77"/>
                <a:gd name="T18" fmla="*/ 10 w 30"/>
                <a:gd name="T19" fmla="*/ 39 h 77"/>
                <a:gd name="T20" fmla="*/ 7 w 30"/>
                <a:gd name="T21" fmla="*/ 40 h 77"/>
                <a:gd name="T22" fmla="*/ 7 w 30"/>
                <a:gd name="T23" fmla="*/ 31 h 77"/>
                <a:gd name="T24" fmla="*/ 9 w 30"/>
                <a:gd name="T25" fmla="*/ 31 h 77"/>
                <a:gd name="T26" fmla="*/ 19 w 30"/>
                <a:gd name="T27" fmla="*/ 22 h 77"/>
                <a:gd name="T28" fmla="*/ 19 w 30"/>
                <a:gd name="T29" fmla="*/ 14 h 77"/>
                <a:gd name="T30" fmla="*/ 14 w 30"/>
                <a:gd name="T31" fmla="*/ 7 h 77"/>
                <a:gd name="T32" fmla="*/ 9 w 30"/>
                <a:gd name="T33" fmla="*/ 15 h 77"/>
                <a:gd name="T34" fmla="*/ 9 w 30"/>
                <a:gd name="T35" fmla="*/ 17 h 77"/>
                <a:gd name="T36" fmla="*/ 9 w 30"/>
                <a:gd name="T37" fmla="*/ 19 h 77"/>
                <a:gd name="T38" fmla="*/ 0 w 30"/>
                <a:gd name="T39" fmla="*/ 19 h 77"/>
                <a:gd name="T40" fmla="*/ 0 w 30"/>
                <a:gd name="T41" fmla="*/ 12 h 77"/>
                <a:gd name="T42" fmla="*/ 15 w 30"/>
                <a:gd name="T43" fmla="*/ 0 h 77"/>
                <a:gd name="T44" fmla="*/ 29 w 30"/>
                <a:gd name="T45" fmla="*/ 13 h 77"/>
                <a:gd name="T46" fmla="*/ 29 w 30"/>
                <a:gd name="T47" fmla="*/ 17 h 77"/>
                <a:gd name="T48" fmla="*/ 29 w 30"/>
                <a:gd name="T49" fmla="*/ 20 h 77"/>
                <a:gd name="T50" fmla="*/ 22 w 30"/>
                <a:gd name="T51" fmla="*/ 34 h 77"/>
                <a:gd name="T52" fmla="*/ 28 w 30"/>
                <a:gd name="T53" fmla="*/ 39 h 77"/>
                <a:gd name="T54" fmla="*/ 30 w 30"/>
                <a:gd name="T55" fmla="*/ 48 h 77"/>
                <a:gd name="T56" fmla="*/ 30 w 30"/>
                <a:gd name="T57" fmla="*/ 64 h 77"/>
                <a:gd name="T58" fmla="*/ 14 w 30"/>
                <a:gd name="T59" fmla="*/ 77 h 77"/>
                <a:gd name="T60" fmla="*/ 0 w 30"/>
                <a:gd name="T61" fmla="*/ 64 h 77"/>
                <a:gd name="T62" fmla="*/ 0 w 30"/>
                <a:gd name="T63" fmla="*/ 54 h 77"/>
                <a:gd name="T64" fmla="*/ 9 w 30"/>
                <a:gd name="T65" fmla="*/ 5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" h="77">
                  <a:moveTo>
                    <a:pt x="9" y="54"/>
                  </a:moveTo>
                  <a:cubicBezTo>
                    <a:pt x="9" y="62"/>
                    <a:pt x="9" y="62"/>
                    <a:pt x="9" y="62"/>
                  </a:cubicBezTo>
                  <a:cubicBezTo>
                    <a:pt x="9" y="65"/>
                    <a:pt x="9" y="67"/>
                    <a:pt x="10" y="68"/>
                  </a:cubicBezTo>
                  <a:cubicBezTo>
                    <a:pt x="11" y="69"/>
                    <a:pt x="13" y="70"/>
                    <a:pt x="16" y="70"/>
                  </a:cubicBezTo>
                  <a:cubicBezTo>
                    <a:pt x="18" y="70"/>
                    <a:pt x="20" y="68"/>
                    <a:pt x="21" y="65"/>
                  </a:cubicBezTo>
                  <a:cubicBezTo>
                    <a:pt x="21" y="64"/>
                    <a:pt x="21" y="62"/>
                    <a:pt x="21" y="58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48"/>
                    <a:pt x="21" y="45"/>
                    <a:pt x="20" y="43"/>
                  </a:cubicBezTo>
                  <a:cubicBezTo>
                    <a:pt x="18" y="41"/>
                    <a:pt x="16" y="39"/>
                    <a:pt x="12" y="39"/>
                  </a:cubicBezTo>
                  <a:cubicBezTo>
                    <a:pt x="11" y="39"/>
                    <a:pt x="11" y="39"/>
                    <a:pt x="10" y="39"/>
                  </a:cubicBezTo>
                  <a:cubicBezTo>
                    <a:pt x="9" y="39"/>
                    <a:pt x="8" y="40"/>
                    <a:pt x="7" y="40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16" y="31"/>
                    <a:pt x="19" y="28"/>
                    <a:pt x="19" y="22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9"/>
                    <a:pt x="18" y="7"/>
                    <a:pt x="14" y="7"/>
                  </a:cubicBezTo>
                  <a:cubicBezTo>
                    <a:pt x="11" y="7"/>
                    <a:pt x="9" y="10"/>
                    <a:pt x="9" y="1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4"/>
                    <a:pt x="5" y="0"/>
                    <a:pt x="15" y="0"/>
                  </a:cubicBezTo>
                  <a:cubicBezTo>
                    <a:pt x="24" y="0"/>
                    <a:pt x="29" y="4"/>
                    <a:pt x="29" y="13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27"/>
                    <a:pt x="26" y="31"/>
                    <a:pt x="22" y="34"/>
                  </a:cubicBezTo>
                  <a:cubicBezTo>
                    <a:pt x="25" y="35"/>
                    <a:pt x="27" y="36"/>
                    <a:pt x="28" y="39"/>
                  </a:cubicBezTo>
                  <a:cubicBezTo>
                    <a:pt x="29" y="41"/>
                    <a:pt x="30" y="44"/>
                    <a:pt x="30" y="48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30" y="73"/>
                    <a:pt x="25" y="77"/>
                    <a:pt x="14" y="77"/>
                  </a:cubicBezTo>
                  <a:cubicBezTo>
                    <a:pt x="5" y="77"/>
                    <a:pt x="0" y="73"/>
                    <a:pt x="0" y="64"/>
                  </a:cubicBezTo>
                  <a:cubicBezTo>
                    <a:pt x="0" y="54"/>
                    <a:pt x="0" y="54"/>
                    <a:pt x="0" y="54"/>
                  </a:cubicBezTo>
                  <a:lnTo>
                    <a:pt x="9" y="54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2303385" y="4482378"/>
            <a:ext cx="495668" cy="441099"/>
            <a:chOff x="688976" y="7240588"/>
            <a:chExt cx="519113" cy="461963"/>
          </a:xfrm>
        </p:grpSpPr>
        <p:sp>
          <p:nvSpPr>
            <p:cNvPr id="157" name="Freeform 64"/>
            <p:cNvSpPr/>
            <p:nvPr/>
          </p:nvSpPr>
          <p:spPr bwMode="auto">
            <a:xfrm>
              <a:off x="708026" y="7245351"/>
              <a:ext cx="500063" cy="457200"/>
            </a:xfrm>
            <a:custGeom>
              <a:avLst/>
              <a:gdLst>
                <a:gd name="T0" fmla="*/ 140 w 315"/>
                <a:gd name="T1" fmla="*/ 288 h 288"/>
                <a:gd name="T2" fmla="*/ 0 w 315"/>
                <a:gd name="T3" fmla="*/ 176 h 288"/>
                <a:gd name="T4" fmla="*/ 2 w 315"/>
                <a:gd name="T5" fmla="*/ 14 h 288"/>
                <a:gd name="T6" fmla="*/ 57 w 315"/>
                <a:gd name="T7" fmla="*/ 9 h 288"/>
                <a:gd name="T8" fmla="*/ 97 w 315"/>
                <a:gd name="T9" fmla="*/ 57 h 288"/>
                <a:gd name="T10" fmla="*/ 113 w 315"/>
                <a:gd name="T11" fmla="*/ 9 h 288"/>
                <a:gd name="T12" fmla="*/ 140 w 315"/>
                <a:gd name="T13" fmla="*/ 0 h 288"/>
                <a:gd name="T14" fmla="*/ 315 w 315"/>
                <a:gd name="T15" fmla="*/ 150 h 288"/>
                <a:gd name="T16" fmla="*/ 140 w 315"/>
                <a:gd name="T17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5" h="288">
                  <a:moveTo>
                    <a:pt x="140" y="288"/>
                  </a:moveTo>
                  <a:lnTo>
                    <a:pt x="0" y="176"/>
                  </a:lnTo>
                  <a:lnTo>
                    <a:pt x="2" y="14"/>
                  </a:lnTo>
                  <a:lnTo>
                    <a:pt x="57" y="9"/>
                  </a:lnTo>
                  <a:lnTo>
                    <a:pt x="97" y="57"/>
                  </a:lnTo>
                  <a:lnTo>
                    <a:pt x="113" y="9"/>
                  </a:lnTo>
                  <a:lnTo>
                    <a:pt x="140" y="0"/>
                  </a:lnTo>
                  <a:lnTo>
                    <a:pt x="315" y="150"/>
                  </a:lnTo>
                  <a:lnTo>
                    <a:pt x="140" y="288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Freeform 65"/>
            <p:cNvSpPr>
              <a:spLocks noEditPoints="1"/>
            </p:cNvSpPr>
            <p:nvPr/>
          </p:nvSpPr>
          <p:spPr bwMode="auto">
            <a:xfrm>
              <a:off x="688976" y="7240588"/>
              <a:ext cx="115888" cy="295275"/>
            </a:xfrm>
            <a:custGeom>
              <a:avLst/>
              <a:gdLst>
                <a:gd name="T0" fmla="*/ 17 w 31"/>
                <a:gd name="T1" fmla="*/ 0 h 78"/>
                <a:gd name="T2" fmla="*/ 29 w 31"/>
                <a:gd name="T3" fmla="*/ 5 h 78"/>
                <a:gd name="T4" fmla="*/ 31 w 31"/>
                <a:gd name="T5" fmla="*/ 18 h 78"/>
                <a:gd name="T6" fmla="*/ 31 w 31"/>
                <a:gd name="T7" fmla="*/ 63 h 78"/>
                <a:gd name="T8" fmla="*/ 27 w 31"/>
                <a:gd name="T9" fmla="*/ 74 h 78"/>
                <a:gd name="T10" fmla="*/ 16 w 31"/>
                <a:gd name="T11" fmla="*/ 78 h 78"/>
                <a:gd name="T12" fmla="*/ 3 w 31"/>
                <a:gd name="T13" fmla="*/ 72 h 78"/>
                <a:gd name="T14" fmla="*/ 0 w 31"/>
                <a:gd name="T15" fmla="*/ 57 h 78"/>
                <a:gd name="T16" fmla="*/ 0 w 31"/>
                <a:gd name="T17" fmla="*/ 21 h 78"/>
                <a:gd name="T18" fmla="*/ 3 w 31"/>
                <a:gd name="T19" fmla="*/ 6 h 78"/>
                <a:gd name="T20" fmla="*/ 17 w 31"/>
                <a:gd name="T21" fmla="*/ 0 h 78"/>
                <a:gd name="T22" fmla="*/ 16 w 31"/>
                <a:gd name="T23" fmla="*/ 70 h 78"/>
                <a:gd name="T24" fmla="*/ 23 w 31"/>
                <a:gd name="T25" fmla="*/ 60 h 78"/>
                <a:gd name="T26" fmla="*/ 23 w 31"/>
                <a:gd name="T27" fmla="*/ 17 h 78"/>
                <a:gd name="T28" fmla="*/ 16 w 31"/>
                <a:gd name="T29" fmla="*/ 7 h 78"/>
                <a:gd name="T30" fmla="*/ 9 w 31"/>
                <a:gd name="T31" fmla="*/ 17 h 78"/>
                <a:gd name="T32" fmla="*/ 9 w 31"/>
                <a:gd name="T33" fmla="*/ 20 h 78"/>
                <a:gd name="T34" fmla="*/ 9 w 31"/>
                <a:gd name="T35" fmla="*/ 23 h 78"/>
                <a:gd name="T36" fmla="*/ 9 w 31"/>
                <a:gd name="T37" fmla="*/ 36 h 78"/>
                <a:gd name="T38" fmla="*/ 9 w 31"/>
                <a:gd name="T39" fmla="*/ 48 h 78"/>
                <a:gd name="T40" fmla="*/ 9 w 31"/>
                <a:gd name="T41" fmla="*/ 59 h 78"/>
                <a:gd name="T42" fmla="*/ 16 w 31"/>
                <a:gd name="T43" fmla="*/ 7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1" h="78">
                  <a:moveTo>
                    <a:pt x="17" y="0"/>
                  </a:moveTo>
                  <a:cubicBezTo>
                    <a:pt x="22" y="0"/>
                    <a:pt x="26" y="2"/>
                    <a:pt x="29" y="5"/>
                  </a:cubicBezTo>
                  <a:cubicBezTo>
                    <a:pt x="31" y="8"/>
                    <a:pt x="31" y="12"/>
                    <a:pt x="31" y="18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1" y="67"/>
                    <a:pt x="30" y="71"/>
                    <a:pt x="27" y="74"/>
                  </a:cubicBezTo>
                  <a:cubicBezTo>
                    <a:pt x="25" y="76"/>
                    <a:pt x="21" y="78"/>
                    <a:pt x="16" y="78"/>
                  </a:cubicBezTo>
                  <a:cubicBezTo>
                    <a:pt x="10" y="78"/>
                    <a:pt x="5" y="76"/>
                    <a:pt x="3" y="72"/>
                  </a:cubicBezTo>
                  <a:cubicBezTo>
                    <a:pt x="1" y="69"/>
                    <a:pt x="0" y="64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9"/>
                    <a:pt x="3" y="6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3" y="67"/>
                    <a:pt x="23" y="60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1"/>
                    <a:pt x="20" y="7"/>
                    <a:pt x="16" y="7"/>
                  </a:cubicBezTo>
                  <a:cubicBezTo>
                    <a:pt x="12" y="7"/>
                    <a:pt x="9" y="11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7"/>
                    <a:pt x="12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66"/>
            <p:cNvSpPr>
              <a:spLocks noEditPoints="1"/>
            </p:cNvSpPr>
            <p:nvPr/>
          </p:nvSpPr>
          <p:spPr bwMode="auto">
            <a:xfrm>
              <a:off x="817563" y="7245351"/>
              <a:ext cx="134938" cy="287338"/>
            </a:xfrm>
            <a:custGeom>
              <a:avLst/>
              <a:gdLst>
                <a:gd name="T0" fmla="*/ 17 w 36"/>
                <a:gd name="T1" fmla="*/ 0 h 76"/>
                <a:gd name="T2" fmla="*/ 30 w 36"/>
                <a:gd name="T3" fmla="*/ 0 h 76"/>
                <a:gd name="T4" fmla="*/ 30 w 36"/>
                <a:gd name="T5" fmla="*/ 51 h 76"/>
                <a:gd name="T6" fmla="*/ 36 w 36"/>
                <a:gd name="T7" fmla="*/ 51 h 76"/>
                <a:gd name="T8" fmla="*/ 36 w 36"/>
                <a:gd name="T9" fmla="*/ 58 h 76"/>
                <a:gd name="T10" fmla="*/ 30 w 36"/>
                <a:gd name="T11" fmla="*/ 58 h 76"/>
                <a:gd name="T12" fmla="*/ 30 w 36"/>
                <a:gd name="T13" fmla="*/ 76 h 76"/>
                <a:gd name="T14" fmla="*/ 21 w 36"/>
                <a:gd name="T15" fmla="*/ 76 h 76"/>
                <a:gd name="T16" fmla="*/ 21 w 36"/>
                <a:gd name="T17" fmla="*/ 58 h 76"/>
                <a:gd name="T18" fmla="*/ 0 w 36"/>
                <a:gd name="T19" fmla="*/ 58 h 76"/>
                <a:gd name="T20" fmla="*/ 0 w 36"/>
                <a:gd name="T21" fmla="*/ 51 h 76"/>
                <a:gd name="T22" fmla="*/ 17 w 36"/>
                <a:gd name="T23" fmla="*/ 0 h 76"/>
                <a:gd name="T24" fmla="*/ 21 w 36"/>
                <a:gd name="T25" fmla="*/ 51 h 76"/>
                <a:gd name="T26" fmla="*/ 21 w 36"/>
                <a:gd name="T27" fmla="*/ 11 h 76"/>
                <a:gd name="T28" fmla="*/ 15 w 36"/>
                <a:gd name="T29" fmla="*/ 31 h 76"/>
                <a:gd name="T30" fmla="*/ 9 w 36"/>
                <a:gd name="T31" fmla="*/ 51 h 76"/>
                <a:gd name="T32" fmla="*/ 21 w 36"/>
                <a:gd name="T33" fmla="*/ 5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76">
                  <a:moveTo>
                    <a:pt x="17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30" y="51"/>
                    <a:pt x="30" y="51"/>
                    <a:pt x="30" y="51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1" y="58"/>
                    <a:pt x="21" y="58"/>
                    <a:pt x="2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7" y="0"/>
                  </a:lnTo>
                  <a:close/>
                  <a:moveTo>
                    <a:pt x="21" y="51"/>
                  </a:moveTo>
                  <a:cubicBezTo>
                    <a:pt x="21" y="11"/>
                    <a:pt x="21" y="11"/>
                    <a:pt x="21" y="11"/>
                  </a:cubicBezTo>
                  <a:cubicBezTo>
                    <a:pt x="20" y="15"/>
                    <a:pt x="17" y="22"/>
                    <a:pt x="15" y="31"/>
                  </a:cubicBezTo>
                  <a:cubicBezTo>
                    <a:pt x="12" y="40"/>
                    <a:pt x="10" y="47"/>
                    <a:pt x="9" y="51"/>
                  </a:cubicBezTo>
                  <a:lnTo>
                    <a:pt x="21" y="51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0" name="组合 159"/>
          <p:cNvGrpSpPr/>
          <p:nvPr/>
        </p:nvGrpSpPr>
        <p:grpSpPr>
          <a:xfrm>
            <a:off x="2047840" y="5946632"/>
            <a:ext cx="5162857" cy="680097"/>
            <a:chOff x="3300347" y="1368497"/>
            <a:chExt cx="10763512" cy="1417865"/>
          </a:xfrm>
        </p:grpSpPr>
        <p:grpSp>
          <p:nvGrpSpPr>
            <p:cNvPr id="161" name="组合 160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65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blurRad="266700" dist="127000" dir="5400000" sx="102000" sy="102000" algn="t" rotWithShape="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avLst/>
                <a:gdLst>
                  <a:gd name="T0" fmla="*/ 2940 w 3107"/>
                  <a:gd name="T1" fmla="*/ 0 h 459"/>
                  <a:gd name="T2" fmla="*/ 167 w 3107"/>
                  <a:gd name="T3" fmla="*/ 0 h 459"/>
                  <a:gd name="T4" fmla="*/ 102 w 3107"/>
                  <a:gd name="T5" fmla="*/ 38 h 459"/>
                  <a:gd name="T6" fmla="*/ 13 w 3107"/>
                  <a:gd name="T7" fmla="*/ 191 h 459"/>
                  <a:gd name="T8" fmla="*/ 13 w 3107"/>
                  <a:gd name="T9" fmla="*/ 267 h 459"/>
                  <a:gd name="T10" fmla="*/ 102 w 3107"/>
                  <a:gd name="T11" fmla="*/ 420 h 459"/>
                  <a:gd name="T12" fmla="*/ 167 w 3107"/>
                  <a:gd name="T13" fmla="*/ 459 h 459"/>
                  <a:gd name="T14" fmla="*/ 2940 w 3107"/>
                  <a:gd name="T15" fmla="*/ 459 h 459"/>
                  <a:gd name="T16" fmla="*/ 3006 w 3107"/>
                  <a:gd name="T17" fmla="*/ 420 h 459"/>
                  <a:gd name="T18" fmla="*/ 3095 w 3107"/>
                  <a:gd name="T19" fmla="*/ 267 h 459"/>
                  <a:gd name="T20" fmla="*/ 3095 w 3107"/>
                  <a:gd name="T21" fmla="*/ 191 h 459"/>
                  <a:gd name="T22" fmla="*/ 3006 w 3107"/>
                  <a:gd name="T23" fmla="*/ 38 h 459"/>
                  <a:gd name="T24" fmla="*/ 2940 w 3107"/>
                  <a:gd name="T25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7" h="459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st="88900" dir="162000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62" name="组合 161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63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avLst/>
                <a:gdLst>
                  <a:gd name="T0" fmla="*/ 167 w 511"/>
                  <a:gd name="T1" fmla="*/ 459 h 459"/>
                  <a:gd name="T2" fmla="*/ 101 w 511"/>
                  <a:gd name="T3" fmla="*/ 420 h 459"/>
                  <a:gd name="T4" fmla="*/ 12 w 511"/>
                  <a:gd name="T5" fmla="*/ 267 h 459"/>
                  <a:gd name="T6" fmla="*/ 12 w 511"/>
                  <a:gd name="T7" fmla="*/ 191 h 459"/>
                  <a:gd name="T8" fmla="*/ 101 w 511"/>
                  <a:gd name="T9" fmla="*/ 38 h 459"/>
                  <a:gd name="T10" fmla="*/ 167 w 511"/>
                  <a:gd name="T11" fmla="*/ 0 h 459"/>
                  <a:gd name="T12" fmla="*/ 344 w 511"/>
                  <a:gd name="T13" fmla="*/ 0 h 459"/>
                  <a:gd name="T14" fmla="*/ 410 w 511"/>
                  <a:gd name="T15" fmla="*/ 38 h 459"/>
                  <a:gd name="T16" fmla="*/ 498 w 511"/>
                  <a:gd name="T17" fmla="*/ 191 h 459"/>
                  <a:gd name="T18" fmla="*/ 498 w 511"/>
                  <a:gd name="T19" fmla="*/ 267 h 459"/>
                  <a:gd name="T20" fmla="*/ 410 w 511"/>
                  <a:gd name="T21" fmla="*/ 420 h 459"/>
                  <a:gd name="T22" fmla="*/ 344 w 511"/>
                  <a:gd name="T23" fmla="*/ 459 h 459"/>
                  <a:gd name="T24" fmla="*/ 167 w 511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1" h="459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67" name="文本框 166"/>
          <p:cNvSpPr txBox="1"/>
          <p:nvPr/>
        </p:nvSpPr>
        <p:spPr>
          <a:xfrm>
            <a:off x="3239312" y="609608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标志性语句生动化</a:t>
            </a:r>
          </a:p>
        </p:txBody>
      </p:sp>
      <p:grpSp>
        <p:nvGrpSpPr>
          <p:cNvPr id="172" name="组合 171"/>
          <p:cNvGrpSpPr>
            <a:grpSpLocks noChangeAspect="1"/>
          </p:cNvGrpSpPr>
          <p:nvPr/>
        </p:nvGrpSpPr>
        <p:grpSpPr>
          <a:xfrm>
            <a:off x="2287677" y="6145138"/>
            <a:ext cx="496800" cy="449833"/>
            <a:chOff x="5476875" y="1446213"/>
            <a:chExt cx="755650" cy="684213"/>
          </a:xfrm>
        </p:grpSpPr>
        <p:sp>
          <p:nvSpPr>
            <p:cNvPr id="173" name="Freeform 21"/>
            <p:cNvSpPr/>
            <p:nvPr/>
          </p:nvSpPr>
          <p:spPr bwMode="auto">
            <a:xfrm>
              <a:off x="5507038" y="1462088"/>
              <a:ext cx="725487" cy="668338"/>
            </a:xfrm>
            <a:custGeom>
              <a:avLst/>
              <a:gdLst>
                <a:gd name="T0" fmla="*/ 204 w 457"/>
                <a:gd name="T1" fmla="*/ 421 h 421"/>
                <a:gd name="T2" fmla="*/ 0 w 457"/>
                <a:gd name="T3" fmla="*/ 253 h 421"/>
                <a:gd name="T4" fmla="*/ 2 w 457"/>
                <a:gd name="T5" fmla="*/ 16 h 421"/>
                <a:gd name="T6" fmla="*/ 80 w 457"/>
                <a:gd name="T7" fmla="*/ 9 h 421"/>
                <a:gd name="T8" fmla="*/ 123 w 457"/>
                <a:gd name="T9" fmla="*/ 47 h 421"/>
                <a:gd name="T10" fmla="*/ 140 w 457"/>
                <a:gd name="T11" fmla="*/ 7 h 421"/>
                <a:gd name="T12" fmla="*/ 204 w 457"/>
                <a:gd name="T13" fmla="*/ 0 h 421"/>
                <a:gd name="T14" fmla="*/ 457 w 457"/>
                <a:gd name="T15" fmla="*/ 218 h 421"/>
                <a:gd name="T16" fmla="*/ 204 w 457"/>
                <a:gd name="T17" fmla="*/ 42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7" h="421">
                  <a:moveTo>
                    <a:pt x="204" y="421"/>
                  </a:moveTo>
                  <a:lnTo>
                    <a:pt x="0" y="253"/>
                  </a:lnTo>
                  <a:lnTo>
                    <a:pt x="2" y="16"/>
                  </a:lnTo>
                  <a:lnTo>
                    <a:pt x="80" y="9"/>
                  </a:lnTo>
                  <a:lnTo>
                    <a:pt x="123" y="47"/>
                  </a:lnTo>
                  <a:lnTo>
                    <a:pt x="140" y="7"/>
                  </a:lnTo>
                  <a:lnTo>
                    <a:pt x="204" y="0"/>
                  </a:lnTo>
                  <a:lnTo>
                    <a:pt x="457" y="218"/>
                  </a:lnTo>
                  <a:lnTo>
                    <a:pt x="204" y="421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22"/>
            <p:cNvSpPr>
              <a:spLocks noEditPoints="1"/>
            </p:cNvSpPr>
            <p:nvPr/>
          </p:nvSpPr>
          <p:spPr bwMode="auto">
            <a:xfrm>
              <a:off x="5476875" y="1446213"/>
              <a:ext cx="176212" cy="439738"/>
            </a:xfrm>
            <a:custGeom>
              <a:avLst/>
              <a:gdLst>
                <a:gd name="T0" fmla="*/ 25 w 47"/>
                <a:gd name="T1" fmla="*/ 0 h 117"/>
                <a:gd name="T2" fmla="*/ 42 w 47"/>
                <a:gd name="T3" fmla="*/ 8 h 117"/>
                <a:gd name="T4" fmla="*/ 47 w 47"/>
                <a:gd name="T5" fmla="*/ 27 h 117"/>
                <a:gd name="T6" fmla="*/ 47 w 47"/>
                <a:gd name="T7" fmla="*/ 94 h 117"/>
                <a:gd name="T8" fmla="*/ 41 w 47"/>
                <a:gd name="T9" fmla="*/ 111 h 117"/>
                <a:gd name="T10" fmla="*/ 24 w 47"/>
                <a:gd name="T11" fmla="*/ 117 h 117"/>
                <a:gd name="T12" fmla="*/ 4 w 47"/>
                <a:gd name="T13" fmla="*/ 108 h 117"/>
                <a:gd name="T14" fmla="*/ 0 w 47"/>
                <a:gd name="T15" fmla="*/ 85 h 117"/>
                <a:gd name="T16" fmla="*/ 0 w 47"/>
                <a:gd name="T17" fmla="*/ 32 h 117"/>
                <a:gd name="T18" fmla="*/ 4 w 47"/>
                <a:gd name="T19" fmla="*/ 9 h 117"/>
                <a:gd name="T20" fmla="*/ 25 w 47"/>
                <a:gd name="T21" fmla="*/ 0 h 117"/>
                <a:gd name="T22" fmla="*/ 24 w 47"/>
                <a:gd name="T23" fmla="*/ 105 h 117"/>
                <a:gd name="T24" fmla="*/ 33 w 47"/>
                <a:gd name="T25" fmla="*/ 90 h 117"/>
                <a:gd name="T26" fmla="*/ 33 w 47"/>
                <a:gd name="T27" fmla="*/ 26 h 117"/>
                <a:gd name="T28" fmla="*/ 24 w 47"/>
                <a:gd name="T29" fmla="*/ 11 h 117"/>
                <a:gd name="T30" fmla="*/ 13 w 47"/>
                <a:gd name="T31" fmla="*/ 26 h 117"/>
                <a:gd name="T32" fmla="*/ 13 w 47"/>
                <a:gd name="T33" fmla="*/ 31 h 117"/>
                <a:gd name="T34" fmla="*/ 13 w 47"/>
                <a:gd name="T35" fmla="*/ 35 h 117"/>
                <a:gd name="T36" fmla="*/ 13 w 47"/>
                <a:gd name="T37" fmla="*/ 54 h 117"/>
                <a:gd name="T38" fmla="*/ 13 w 47"/>
                <a:gd name="T39" fmla="*/ 72 h 117"/>
                <a:gd name="T40" fmla="*/ 13 w 47"/>
                <a:gd name="T41" fmla="*/ 89 h 117"/>
                <a:gd name="T42" fmla="*/ 24 w 47"/>
                <a:gd name="T43" fmla="*/ 10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" h="117">
                  <a:moveTo>
                    <a:pt x="25" y="0"/>
                  </a:moveTo>
                  <a:cubicBezTo>
                    <a:pt x="33" y="0"/>
                    <a:pt x="39" y="3"/>
                    <a:pt x="42" y="8"/>
                  </a:cubicBezTo>
                  <a:cubicBezTo>
                    <a:pt x="45" y="12"/>
                    <a:pt x="47" y="19"/>
                    <a:pt x="47" y="27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7" y="101"/>
                    <a:pt x="45" y="107"/>
                    <a:pt x="41" y="111"/>
                  </a:cubicBezTo>
                  <a:cubicBezTo>
                    <a:pt x="37" y="115"/>
                    <a:pt x="31" y="117"/>
                    <a:pt x="24" y="117"/>
                  </a:cubicBezTo>
                  <a:cubicBezTo>
                    <a:pt x="14" y="117"/>
                    <a:pt x="7" y="114"/>
                    <a:pt x="4" y="108"/>
                  </a:cubicBezTo>
                  <a:cubicBezTo>
                    <a:pt x="1" y="104"/>
                    <a:pt x="0" y="96"/>
                    <a:pt x="0" y="8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21"/>
                    <a:pt x="1" y="13"/>
                    <a:pt x="4" y="9"/>
                  </a:cubicBezTo>
                  <a:cubicBezTo>
                    <a:pt x="8" y="3"/>
                    <a:pt x="15" y="0"/>
                    <a:pt x="25" y="0"/>
                  </a:cubicBezTo>
                  <a:close/>
                  <a:moveTo>
                    <a:pt x="24" y="105"/>
                  </a:moveTo>
                  <a:cubicBezTo>
                    <a:pt x="30" y="105"/>
                    <a:pt x="33" y="100"/>
                    <a:pt x="33" y="90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16"/>
                    <a:pt x="30" y="11"/>
                    <a:pt x="24" y="11"/>
                  </a:cubicBezTo>
                  <a:cubicBezTo>
                    <a:pt x="17" y="11"/>
                    <a:pt x="13" y="16"/>
                    <a:pt x="13" y="26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100"/>
                    <a:pt x="17" y="105"/>
                    <a:pt x="24" y="105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23"/>
            <p:cNvSpPr>
              <a:spLocks noEditPoints="1"/>
            </p:cNvSpPr>
            <p:nvPr/>
          </p:nvSpPr>
          <p:spPr bwMode="auto">
            <a:xfrm>
              <a:off x="5688013" y="1446213"/>
              <a:ext cx="173037" cy="439738"/>
            </a:xfrm>
            <a:custGeom>
              <a:avLst/>
              <a:gdLst>
                <a:gd name="T0" fmla="*/ 0 w 46"/>
                <a:gd name="T1" fmla="*/ 19 h 117"/>
                <a:gd name="T2" fmla="*/ 7 w 46"/>
                <a:gd name="T3" fmla="*/ 5 h 117"/>
                <a:gd name="T4" fmla="*/ 23 w 46"/>
                <a:gd name="T5" fmla="*/ 0 h 117"/>
                <a:gd name="T6" fmla="*/ 43 w 46"/>
                <a:gd name="T7" fmla="*/ 10 h 117"/>
                <a:gd name="T8" fmla="*/ 46 w 46"/>
                <a:gd name="T9" fmla="*/ 34 h 117"/>
                <a:gd name="T10" fmla="*/ 33 w 46"/>
                <a:gd name="T11" fmla="*/ 35 h 117"/>
                <a:gd name="T12" fmla="*/ 33 w 46"/>
                <a:gd name="T13" fmla="*/ 28 h 117"/>
                <a:gd name="T14" fmla="*/ 24 w 46"/>
                <a:gd name="T15" fmla="*/ 12 h 117"/>
                <a:gd name="T16" fmla="*/ 14 w 46"/>
                <a:gd name="T17" fmla="*/ 24 h 117"/>
                <a:gd name="T18" fmla="*/ 14 w 46"/>
                <a:gd name="T19" fmla="*/ 52 h 117"/>
                <a:gd name="T20" fmla="*/ 29 w 46"/>
                <a:gd name="T21" fmla="*/ 46 h 117"/>
                <a:gd name="T22" fmla="*/ 46 w 46"/>
                <a:gd name="T23" fmla="*/ 67 h 117"/>
                <a:gd name="T24" fmla="*/ 46 w 46"/>
                <a:gd name="T25" fmla="*/ 96 h 117"/>
                <a:gd name="T26" fmla="*/ 22 w 46"/>
                <a:gd name="T27" fmla="*/ 117 h 117"/>
                <a:gd name="T28" fmla="*/ 6 w 46"/>
                <a:gd name="T29" fmla="*/ 111 h 117"/>
                <a:gd name="T30" fmla="*/ 0 w 46"/>
                <a:gd name="T31" fmla="*/ 95 h 117"/>
                <a:gd name="T32" fmla="*/ 0 w 46"/>
                <a:gd name="T33" fmla="*/ 19 h 117"/>
                <a:gd name="T34" fmla="*/ 14 w 46"/>
                <a:gd name="T35" fmla="*/ 97 h 117"/>
                <a:gd name="T36" fmla="*/ 17 w 46"/>
                <a:gd name="T37" fmla="*/ 103 h 117"/>
                <a:gd name="T38" fmla="*/ 24 w 46"/>
                <a:gd name="T39" fmla="*/ 105 h 117"/>
                <a:gd name="T40" fmla="*/ 32 w 46"/>
                <a:gd name="T41" fmla="*/ 100 h 117"/>
                <a:gd name="T42" fmla="*/ 33 w 46"/>
                <a:gd name="T43" fmla="*/ 89 h 117"/>
                <a:gd name="T44" fmla="*/ 33 w 46"/>
                <a:gd name="T45" fmla="*/ 81 h 117"/>
                <a:gd name="T46" fmla="*/ 33 w 46"/>
                <a:gd name="T47" fmla="*/ 77 h 117"/>
                <a:gd name="T48" fmla="*/ 33 w 46"/>
                <a:gd name="T49" fmla="*/ 73 h 117"/>
                <a:gd name="T50" fmla="*/ 25 w 46"/>
                <a:gd name="T51" fmla="*/ 58 h 117"/>
                <a:gd name="T52" fmla="*/ 23 w 46"/>
                <a:gd name="T53" fmla="*/ 58 h 117"/>
                <a:gd name="T54" fmla="*/ 14 w 46"/>
                <a:gd name="T55" fmla="*/ 70 h 117"/>
                <a:gd name="T56" fmla="*/ 14 w 46"/>
                <a:gd name="T57" fmla="*/ 9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" h="117">
                  <a:moveTo>
                    <a:pt x="0" y="19"/>
                  </a:moveTo>
                  <a:cubicBezTo>
                    <a:pt x="0" y="13"/>
                    <a:pt x="3" y="9"/>
                    <a:pt x="7" y="5"/>
                  </a:cubicBezTo>
                  <a:cubicBezTo>
                    <a:pt x="12" y="2"/>
                    <a:pt x="17" y="0"/>
                    <a:pt x="23" y="0"/>
                  </a:cubicBezTo>
                  <a:cubicBezTo>
                    <a:pt x="34" y="0"/>
                    <a:pt x="40" y="3"/>
                    <a:pt x="43" y="10"/>
                  </a:cubicBezTo>
                  <a:cubicBezTo>
                    <a:pt x="45" y="14"/>
                    <a:pt x="46" y="22"/>
                    <a:pt x="46" y="34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17"/>
                    <a:pt x="30" y="12"/>
                    <a:pt x="24" y="12"/>
                  </a:cubicBezTo>
                  <a:cubicBezTo>
                    <a:pt x="17" y="12"/>
                    <a:pt x="14" y="16"/>
                    <a:pt x="14" y="24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9" y="48"/>
                    <a:pt x="24" y="46"/>
                    <a:pt x="29" y="46"/>
                  </a:cubicBezTo>
                  <a:cubicBezTo>
                    <a:pt x="40" y="46"/>
                    <a:pt x="46" y="53"/>
                    <a:pt x="46" y="67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6" y="110"/>
                    <a:pt x="38" y="117"/>
                    <a:pt x="22" y="117"/>
                  </a:cubicBezTo>
                  <a:cubicBezTo>
                    <a:pt x="16" y="117"/>
                    <a:pt x="10" y="115"/>
                    <a:pt x="6" y="111"/>
                  </a:cubicBezTo>
                  <a:cubicBezTo>
                    <a:pt x="2" y="107"/>
                    <a:pt x="0" y="102"/>
                    <a:pt x="0" y="95"/>
                  </a:cubicBezTo>
                  <a:lnTo>
                    <a:pt x="0" y="19"/>
                  </a:lnTo>
                  <a:close/>
                  <a:moveTo>
                    <a:pt x="14" y="97"/>
                  </a:moveTo>
                  <a:cubicBezTo>
                    <a:pt x="14" y="99"/>
                    <a:pt x="15" y="101"/>
                    <a:pt x="17" y="103"/>
                  </a:cubicBezTo>
                  <a:cubicBezTo>
                    <a:pt x="19" y="105"/>
                    <a:pt x="21" y="105"/>
                    <a:pt x="24" y="105"/>
                  </a:cubicBezTo>
                  <a:cubicBezTo>
                    <a:pt x="28" y="105"/>
                    <a:pt x="31" y="104"/>
                    <a:pt x="32" y="100"/>
                  </a:cubicBezTo>
                  <a:cubicBezTo>
                    <a:pt x="33" y="98"/>
                    <a:pt x="33" y="94"/>
                    <a:pt x="33" y="89"/>
                  </a:cubicBezTo>
                  <a:cubicBezTo>
                    <a:pt x="33" y="81"/>
                    <a:pt x="33" y="81"/>
                    <a:pt x="33" y="81"/>
                  </a:cubicBezTo>
                  <a:cubicBezTo>
                    <a:pt x="33" y="77"/>
                    <a:pt x="33" y="77"/>
                    <a:pt x="33" y="77"/>
                  </a:cubicBezTo>
                  <a:cubicBezTo>
                    <a:pt x="33" y="73"/>
                    <a:pt x="33" y="73"/>
                    <a:pt x="33" y="73"/>
                  </a:cubicBezTo>
                  <a:cubicBezTo>
                    <a:pt x="33" y="63"/>
                    <a:pt x="30" y="58"/>
                    <a:pt x="25" y="58"/>
                  </a:cubicBezTo>
                  <a:cubicBezTo>
                    <a:pt x="23" y="58"/>
                    <a:pt x="23" y="58"/>
                    <a:pt x="23" y="58"/>
                  </a:cubicBezTo>
                  <a:cubicBezTo>
                    <a:pt x="17" y="58"/>
                    <a:pt x="14" y="62"/>
                    <a:pt x="14" y="70"/>
                  </a:cubicBezTo>
                  <a:lnTo>
                    <a:pt x="14" y="97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7643597" y="3166371"/>
            <a:ext cx="437423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zh-CN" altLang="en-US" sz="4400" dirty="0">
                <a:solidFill>
                  <a:srgbClr val="CA0098"/>
                </a:solidFill>
              </a:rPr>
              <a:t>表达问题六化法</a:t>
            </a:r>
            <a:endParaRPr lang="en-US" altLang="zh-CN" sz="4400" dirty="0">
              <a:solidFill>
                <a:srgbClr val="CA0098"/>
              </a:solidFill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——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孙继伟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r"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流程图: 手动输入 5"/>
          <p:cNvSpPr/>
          <p:nvPr/>
        </p:nvSpPr>
        <p:spPr>
          <a:xfrm>
            <a:off x="6096000" y="2616888"/>
            <a:ext cx="3058697" cy="2343612"/>
          </a:xfrm>
          <a:prstGeom prst="flowChartManualInput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28946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03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14313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分析问题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15" b="8614"/>
          <a:stretch>
            <a:fillRect/>
          </a:stretch>
        </p:blipFill>
        <p:spPr>
          <a:xfrm>
            <a:off x="-1200" y="3371850"/>
            <a:ext cx="12193200" cy="348615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45962" y="488485"/>
            <a:ext cx="97648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分析问题的目的，在于找到</a:t>
            </a:r>
            <a:r>
              <a:rPr lang="zh-CN" altLang="en-US" sz="3200" b="1" dirty="0">
                <a:solidFill>
                  <a:srgbClr val="FF8900"/>
                </a:solidFill>
              </a:rPr>
              <a:t>根本问题的根本原因</a:t>
            </a:r>
          </a:p>
        </p:txBody>
      </p:sp>
      <p:sp>
        <p:nvSpPr>
          <p:cNvPr id="4" name="矩形 3"/>
          <p:cNvSpPr/>
          <p:nvPr/>
        </p:nvSpPr>
        <p:spPr>
          <a:xfrm>
            <a:off x="445963" y="1375814"/>
            <a:ext cx="113581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zh-CN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孙子兵法中说：“见日月不为明目，闻雷霆不为聪耳。”意思是说，看到太阳和月亮并不说明你眼睛特别明亮，听到雷声并不说明你耳朵灵敏，因为这是人们都能看到和听到的。分析问题不能停留于“地球人都知道”的问题，而要探究问题背后的问题，界定潜在问题、关键问题或假问题，并认清问题运行的内在规律以及问题之间的相互关系。</a:t>
            </a:r>
          </a:p>
        </p:txBody>
      </p:sp>
    </p:spTree>
  </p:cSld>
  <p:clrMapOvr>
    <a:masterClrMapping/>
  </p:clrMapOvr>
  <p:transition spd="med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3.1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排除不是问题的“问题”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2712085"/>
            <a:ext cx="27238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不加班</a:t>
            </a:r>
          </a:p>
        </p:txBody>
      </p:sp>
      <p:sp>
        <p:nvSpPr>
          <p:cNvPr id="4" name="矩形 3"/>
          <p:cNvSpPr/>
          <p:nvPr/>
        </p:nvSpPr>
        <p:spPr>
          <a:xfrm>
            <a:off x="7111161" y="2712085"/>
            <a:ext cx="27238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不敬业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992479"/>
            <a:ext cx="27238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有意见</a:t>
            </a:r>
          </a:p>
        </p:txBody>
      </p:sp>
      <p:sp>
        <p:nvSpPr>
          <p:cNvPr id="6" name="矩形 5"/>
          <p:cNvSpPr/>
          <p:nvPr/>
        </p:nvSpPr>
        <p:spPr>
          <a:xfrm>
            <a:off x="7111161" y="3992479"/>
            <a:ext cx="27238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对着干</a:t>
            </a:r>
          </a:p>
        </p:txBody>
      </p:sp>
      <p:sp>
        <p:nvSpPr>
          <p:cNvPr id="7" name="矩形 6"/>
          <p:cNvSpPr/>
          <p:nvPr/>
        </p:nvSpPr>
        <p:spPr>
          <a:xfrm>
            <a:off x="2239655" y="1509760"/>
            <a:ext cx="9361795" cy="728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要想解决问题，首先必须学会发现和消灭不是问题的“问题”。能够提出正确的问题，就等于解决了问题的一大半。所以，爱因斯坦说：“提出一个问题往往比解决问题更重要”。</a:t>
            </a:r>
          </a:p>
        </p:txBody>
      </p:sp>
      <p:sp>
        <p:nvSpPr>
          <p:cNvPr id="8" name="不等于号 7"/>
          <p:cNvSpPr/>
          <p:nvPr/>
        </p:nvSpPr>
        <p:spPr>
          <a:xfrm>
            <a:off x="5157556" y="2866625"/>
            <a:ext cx="1759527" cy="706582"/>
          </a:xfrm>
          <a:prstGeom prst="mathNotEqual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9" name="不等于号 8"/>
          <p:cNvSpPr/>
          <p:nvPr/>
        </p:nvSpPr>
        <p:spPr>
          <a:xfrm>
            <a:off x="5157556" y="4147019"/>
            <a:ext cx="1759527" cy="706582"/>
          </a:xfrm>
          <a:prstGeom prst="mathNotEqual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3.2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抽丝剥茧，抓住核心主因</a:t>
            </a:r>
          </a:p>
        </p:txBody>
      </p:sp>
      <p:sp>
        <p:nvSpPr>
          <p:cNvPr id="7" name="矩形 6"/>
          <p:cNvSpPr/>
          <p:nvPr/>
        </p:nvSpPr>
        <p:spPr>
          <a:xfrm>
            <a:off x="2239655" y="1509760"/>
            <a:ext cx="9361795" cy="39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分析问题，就是要抽丝剥茧，找到问题的核心主因。推荐使用鱼骨图分析法。</a:t>
            </a:r>
          </a:p>
        </p:txBody>
      </p:sp>
      <p:sp>
        <p:nvSpPr>
          <p:cNvPr id="10" name="矩形 9"/>
          <p:cNvSpPr/>
          <p:nvPr/>
        </p:nvSpPr>
        <p:spPr>
          <a:xfrm>
            <a:off x="2239655" y="2067848"/>
            <a:ext cx="9324109" cy="425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杰斐逊纪念馆表面酸蚀严重，经研究发现：冲洗墙壁所含的清洁剂对建筑物有酸蚀作用，而该大厦墙壁每日被冲洗的次数，大大多于其它建筑，受酸蚀损害严重。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但是，为什么要每天冲洗多次呢？因为大厦每天被大量鸟粪弄得很脏。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为什么有很多的鸟粪呢？因为大厦周围聚集了特别多的燕子。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为什么燕子喜欢聚集在这里？因为建筑上有燕子喜欢吃的蜘蛛。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为什么这里蜘蛛这么多？因为墙上许多有蜘蛛最喜欢吃的飞虫。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为什么这里的飞虫这么多？因为飞虫在这里繁殖的速度特别快。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为什么飞虫在这里会繁殖得特别快？因为这里的尘埃最宜飞虫繁殖。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什么？尘埃本无特别，只是配合了从窗子照射进来的充足的阳光，正好形成了特别刺激飞虫繁殖兴奋的温床，大量飞虫聚集在此以超常的激情繁殖，提供了蜘蛛超常集中的美餐，蜘蛛超常聚集，又吸引了燕子的聚集，燕子吃饱了，就近在大厦上方便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……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解决问题的结论是：拉上窗帘。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杰斐逊纪念馆至今安然无恙。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3.3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回归简单思考，找到真正问题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1509760"/>
            <a:ext cx="9361795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世纪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年代，全世界都在研究制造晶体管的原料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——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锗，大家认为最大的问题如何将锗提炼得更纯。日本新力公司的江畸博士和助手黑田百合子认为：研究这一问题的目的，无非是要让锗更能制造出更好的晶体管。为何一定要将问题陷在如何将锗提炼得更纯这一点呢？于是，他们另辟新途，即有意添加杂质。结果，锗的纯度降到原来的一半时，一种最理想的晶体产生了。此项发明一举轰动世界 ，他们分别获得诺贝尔奖和民间诺贝尔奖。</a:t>
            </a:r>
          </a:p>
        </p:txBody>
      </p:sp>
      <p:sp>
        <p:nvSpPr>
          <p:cNvPr id="6" name="矩形 5"/>
          <p:cNvSpPr/>
          <p:nvPr/>
        </p:nvSpPr>
        <p:spPr>
          <a:xfrm>
            <a:off x="2239656" y="3513225"/>
            <a:ext cx="9148780" cy="215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本能反应不一定正确，</a:t>
            </a:r>
            <a:endParaRPr lang="en-US" altLang="zh-CN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改变思维，去找到</a:t>
            </a:r>
            <a:r>
              <a:rPr lang="zh-CN" altLang="en-US" sz="6800" b="1" dirty="0">
                <a:solidFill>
                  <a:srgbClr val="FF8900"/>
                </a:solidFill>
              </a:rPr>
              <a:t>真正问题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图: 手动输入 4"/>
          <p:cNvSpPr/>
          <p:nvPr/>
        </p:nvSpPr>
        <p:spPr>
          <a:xfrm flipH="1">
            <a:off x="9154697" y="2631442"/>
            <a:ext cx="3039703" cy="2329058"/>
          </a:xfrm>
          <a:prstGeom prst="flowChartManualInput">
            <a:avLst/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0428811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04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47720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解决问题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3818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1.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群体智慧，头脑风暴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1563922"/>
            <a:ext cx="9619836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500"/>
              </a:spcAft>
            </a:pPr>
            <a:r>
              <a:rPr lang="zh-CN" altLang="en-US" sz="2000" b="1" dirty="0">
                <a:solidFill>
                  <a:srgbClr val="1D8DE5"/>
                </a:solidFill>
              </a:rPr>
              <a:t>头脑风暴法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是由美国创造学家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A·F·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奥斯本于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1939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年提出、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1953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年发表的一种激发性思维的方法。该法充分运用所有人员的创造力，激发更多的观点和更好的建议，提高决策质量。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86356" y="3099393"/>
            <a:ext cx="9573135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7000"/>
              </a:lnSpc>
            </a:pPr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头脑风暴法是鼓励在小组中进行的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7000"/>
              </a:lnSpc>
            </a:pPr>
            <a:r>
              <a:rPr lang="zh-CN" altLang="en-US" sz="7200" b="1" dirty="0">
                <a:solidFill>
                  <a:srgbClr val="008EE6"/>
                </a:solidFill>
              </a:rPr>
              <a:t>创造性思维</a:t>
            </a:r>
            <a:r>
              <a:rPr lang="zh-CN" altLang="en-US" sz="7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最常用方法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3818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系统思考，综合分析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1563922"/>
            <a:ext cx="9619836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5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系统思考就是整体考虑，综合分析，就是以整体的观点对复杂系统的构成组件之间的连接进行分析，达到“</a:t>
            </a:r>
            <a:r>
              <a:rPr lang="zh-CN" altLang="en-US" sz="2000" b="1" dirty="0">
                <a:solidFill>
                  <a:srgbClr val="008EE6"/>
                </a:solidFill>
              </a:rPr>
              <a:t>见树又见林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”的解决问题的思维方式。</a:t>
            </a:r>
            <a:r>
              <a:rPr lang="zh-CN" altLang="en-US" sz="2000" b="1" dirty="0">
                <a:solidFill>
                  <a:srgbClr val="008EE6"/>
                </a:solidFill>
              </a:rPr>
              <a:t>“围魏救赵”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、</a:t>
            </a:r>
            <a:r>
              <a:rPr lang="zh-CN" altLang="en-US" sz="2000" b="1" dirty="0">
                <a:solidFill>
                  <a:srgbClr val="008EE6"/>
                </a:solidFill>
              </a:rPr>
              <a:t>“田忌赛马”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等都是系统思考的典型案例。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2124319" y="2958729"/>
            <a:ext cx="3542190" cy="1509062"/>
            <a:chOff x="2124319" y="2958729"/>
            <a:chExt cx="4140602" cy="1764000"/>
          </a:xfrm>
        </p:grpSpPr>
        <p:sp>
          <p:nvSpPr>
            <p:cNvPr id="7" name="椭圆 6"/>
            <p:cNvSpPr/>
            <p:nvPr/>
          </p:nvSpPr>
          <p:spPr>
            <a:xfrm>
              <a:off x="4500921" y="2958729"/>
              <a:ext cx="1764000" cy="1764000"/>
            </a:xfrm>
            <a:prstGeom prst="ellipse">
              <a:avLst/>
            </a:prstGeom>
            <a:solidFill>
              <a:srgbClr val="008EE6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 rot="16200000">
              <a:off x="2408538" y="2675156"/>
              <a:ext cx="1762708" cy="2331146"/>
            </a:xfrm>
            <a:custGeom>
              <a:avLst/>
              <a:gdLst>
                <a:gd name="connsiteX0" fmla="*/ 881353 w 1762708"/>
                <a:gd name="connsiteY0" fmla="*/ 0 h 2331146"/>
                <a:gd name="connsiteX1" fmla="*/ 881354 w 1762708"/>
                <a:gd name="connsiteY1" fmla="*/ 0 h 2331146"/>
                <a:gd name="connsiteX2" fmla="*/ 881354 w 1762708"/>
                <a:gd name="connsiteY2" fmla="*/ 0 h 2331146"/>
                <a:gd name="connsiteX3" fmla="*/ 1762708 w 1762708"/>
                <a:gd name="connsiteY3" fmla="*/ 881354 h 2331146"/>
                <a:gd name="connsiteX4" fmla="*/ 1374127 w 1762708"/>
                <a:gd name="connsiteY4" fmla="*/ 1612187 h 2331146"/>
                <a:gd name="connsiteX5" fmla="*/ 1372283 w 1762708"/>
                <a:gd name="connsiteY5" fmla="*/ 1613188 h 2331146"/>
                <a:gd name="connsiteX6" fmla="*/ 1372283 w 1762708"/>
                <a:gd name="connsiteY6" fmla="*/ 1855121 h 2331146"/>
                <a:gd name="connsiteX7" fmla="*/ 1503445 w 1762708"/>
                <a:gd name="connsiteY7" fmla="*/ 1855121 h 2331146"/>
                <a:gd name="connsiteX8" fmla="*/ 881353 w 1762708"/>
                <a:gd name="connsiteY8" fmla="*/ 2331146 h 2331146"/>
                <a:gd name="connsiteX9" fmla="*/ 259261 w 1762708"/>
                <a:gd name="connsiteY9" fmla="*/ 1855121 h 2331146"/>
                <a:gd name="connsiteX10" fmla="*/ 390423 w 1762708"/>
                <a:gd name="connsiteY10" fmla="*/ 1855121 h 2331146"/>
                <a:gd name="connsiteX11" fmla="*/ 390423 w 1762708"/>
                <a:gd name="connsiteY11" fmla="*/ 1613187 h 2331146"/>
                <a:gd name="connsiteX12" fmla="*/ 388581 w 1762708"/>
                <a:gd name="connsiteY12" fmla="*/ 1612187 h 2331146"/>
                <a:gd name="connsiteX13" fmla="*/ 0 w 1762708"/>
                <a:gd name="connsiteY13" fmla="*/ 881354 h 2331146"/>
                <a:gd name="connsiteX14" fmla="*/ 703731 w 1762708"/>
                <a:gd name="connsiteY14" fmla="*/ 17906 h 2331146"/>
                <a:gd name="connsiteX15" fmla="*/ 717461 w 1762708"/>
                <a:gd name="connsiteY15" fmla="*/ 16522 h 2331146"/>
                <a:gd name="connsiteX16" fmla="*/ 717462 w 1762708"/>
                <a:gd name="connsiteY16" fmla="*/ 16522 h 2331146"/>
                <a:gd name="connsiteX17" fmla="*/ 881353 w 1762708"/>
                <a:gd name="connsiteY17" fmla="*/ 0 h 2331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62708" h="2331146">
                  <a:moveTo>
                    <a:pt x="881353" y="0"/>
                  </a:moveTo>
                  <a:lnTo>
                    <a:pt x="881354" y="0"/>
                  </a:lnTo>
                  <a:lnTo>
                    <a:pt x="881354" y="0"/>
                  </a:lnTo>
                  <a:cubicBezTo>
                    <a:pt x="1368112" y="0"/>
                    <a:pt x="1762708" y="394596"/>
                    <a:pt x="1762708" y="881354"/>
                  </a:cubicBezTo>
                  <a:cubicBezTo>
                    <a:pt x="1762708" y="1185578"/>
                    <a:pt x="1608569" y="1453801"/>
                    <a:pt x="1374127" y="1612187"/>
                  </a:cubicBezTo>
                  <a:lnTo>
                    <a:pt x="1372283" y="1613188"/>
                  </a:lnTo>
                  <a:lnTo>
                    <a:pt x="1372283" y="1855121"/>
                  </a:lnTo>
                  <a:lnTo>
                    <a:pt x="1503445" y="1855121"/>
                  </a:lnTo>
                  <a:lnTo>
                    <a:pt x="881353" y="2331146"/>
                  </a:lnTo>
                  <a:lnTo>
                    <a:pt x="259261" y="1855121"/>
                  </a:lnTo>
                  <a:lnTo>
                    <a:pt x="390423" y="1855121"/>
                  </a:lnTo>
                  <a:lnTo>
                    <a:pt x="390423" y="1613187"/>
                  </a:lnTo>
                  <a:lnTo>
                    <a:pt x="388581" y="1612187"/>
                  </a:lnTo>
                  <a:cubicBezTo>
                    <a:pt x="154139" y="1453801"/>
                    <a:pt x="0" y="1185578"/>
                    <a:pt x="0" y="881354"/>
                  </a:cubicBezTo>
                  <a:cubicBezTo>
                    <a:pt x="0" y="455441"/>
                    <a:pt x="302113" y="100089"/>
                    <a:pt x="703731" y="17906"/>
                  </a:cubicBezTo>
                  <a:lnTo>
                    <a:pt x="717461" y="16522"/>
                  </a:lnTo>
                  <a:lnTo>
                    <a:pt x="717462" y="16522"/>
                  </a:lnTo>
                  <a:cubicBezTo>
                    <a:pt x="770400" y="5689"/>
                    <a:pt x="825213" y="0"/>
                    <a:pt x="881353" y="0"/>
                  </a:cubicBezTo>
                  <a:close/>
                </a:path>
              </a:pathLst>
            </a:custGeom>
            <a:solidFill>
              <a:srgbClr val="FF8900"/>
            </a:solidFill>
            <a:ln w="14288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Oval 53"/>
            <p:cNvSpPr>
              <a:spLocks noChangeArrowheads="1"/>
            </p:cNvSpPr>
            <p:nvPr/>
          </p:nvSpPr>
          <p:spPr bwMode="auto">
            <a:xfrm>
              <a:off x="4626921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2" name="Oval 53"/>
            <p:cNvSpPr>
              <a:spLocks noChangeArrowheads="1"/>
            </p:cNvSpPr>
            <p:nvPr/>
          </p:nvSpPr>
          <p:spPr bwMode="auto">
            <a:xfrm>
              <a:off x="2239655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124319" y="4856801"/>
            <a:ext cx="3542190" cy="1509062"/>
            <a:chOff x="2124319" y="2958729"/>
            <a:chExt cx="4140602" cy="1764000"/>
          </a:xfrm>
        </p:grpSpPr>
        <p:sp>
          <p:nvSpPr>
            <p:cNvPr id="15" name="椭圆 14"/>
            <p:cNvSpPr/>
            <p:nvPr/>
          </p:nvSpPr>
          <p:spPr>
            <a:xfrm>
              <a:off x="4500921" y="2958729"/>
              <a:ext cx="1764000" cy="1764000"/>
            </a:xfrm>
            <a:prstGeom prst="ellipse">
              <a:avLst/>
            </a:prstGeom>
            <a:solidFill>
              <a:srgbClr val="008EE6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 15"/>
            <p:cNvSpPr/>
            <p:nvPr/>
          </p:nvSpPr>
          <p:spPr>
            <a:xfrm rot="16200000">
              <a:off x="2408538" y="2675156"/>
              <a:ext cx="1762708" cy="2331146"/>
            </a:xfrm>
            <a:custGeom>
              <a:avLst/>
              <a:gdLst>
                <a:gd name="connsiteX0" fmla="*/ 881353 w 1762708"/>
                <a:gd name="connsiteY0" fmla="*/ 0 h 2331146"/>
                <a:gd name="connsiteX1" fmla="*/ 881354 w 1762708"/>
                <a:gd name="connsiteY1" fmla="*/ 0 h 2331146"/>
                <a:gd name="connsiteX2" fmla="*/ 881354 w 1762708"/>
                <a:gd name="connsiteY2" fmla="*/ 0 h 2331146"/>
                <a:gd name="connsiteX3" fmla="*/ 1762708 w 1762708"/>
                <a:gd name="connsiteY3" fmla="*/ 881354 h 2331146"/>
                <a:gd name="connsiteX4" fmla="*/ 1374127 w 1762708"/>
                <a:gd name="connsiteY4" fmla="*/ 1612187 h 2331146"/>
                <a:gd name="connsiteX5" fmla="*/ 1372283 w 1762708"/>
                <a:gd name="connsiteY5" fmla="*/ 1613188 h 2331146"/>
                <a:gd name="connsiteX6" fmla="*/ 1372283 w 1762708"/>
                <a:gd name="connsiteY6" fmla="*/ 1855121 h 2331146"/>
                <a:gd name="connsiteX7" fmla="*/ 1503445 w 1762708"/>
                <a:gd name="connsiteY7" fmla="*/ 1855121 h 2331146"/>
                <a:gd name="connsiteX8" fmla="*/ 881353 w 1762708"/>
                <a:gd name="connsiteY8" fmla="*/ 2331146 h 2331146"/>
                <a:gd name="connsiteX9" fmla="*/ 259261 w 1762708"/>
                <a:gd name="connsiteY9" fmla="*/ 1855121 h 2331146"/>
                <a:gd name="connsiteX10" fmla="*/ 390423 w 1762708"/>
                <a:gd name="connsiteY10" fmla="*/ 1855121 h 2331146"/>
                <a:gd name="connsiteX11" fmla="*/ 390423 w 1762708"/>
                <a:gd name="connsiteY11" fmla="*/ 1613187 h 2331146"/>
                <a:gd name="connsiteX12" fmla="*/ 388581 w 1762708"/>
                <a:gd name="connsiteY12" fmla="*/ 1612187 h 2331146"/>
                <a:gd name="connsiteX13" fmla="*/ 0 w 1762708"/>
                <a:gd name="connsiteY13" fmla="*/ 881354 h 2331146"/>
                <a:gd name="connsiteX14" fmla="*/ 703731 w 1762708"/>
                <a:gd name="connsiteY14" fmla="*/ 17906 h 2331146"/>
                <a:gd name="connsiteX15" fmla="*/ 717461 w 1762708"/>
                <a:gd name="connsiteY15" fmla="*/ 16522 h 2331146"/>
                <a:gd name="connsiteX16" fmla="*/ 717462 w 1762708"/>
                <a:gd name="connsiteY16" fmla="*/ 16522 h 2331146"/>
                <a:gd name="connsiteX17" fmla="*/ 881353 w 1762708"/>
                <a:gd name="connsiteY17" fmla="*/ 0 h 2331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62708" h="2331146">
                  <a:moveTo>
                    <a:pt x="881353" y="0"/>
                  </a:moveTo>
                  <a:lnTo>
                    <a:pt x="881354" y="0"/>
                  </a:lnTo>
                  <a:lnTo>
                    <a:pt x="881354" y="0"/>
                  </a:lnTo>
                  <a:cubicBezTo>
                    <a:pt x="1368112" y="0"/>
                    <a:pt x="1762708" y="394596"/>
                    <a:pt x="1762708" y="881354"/>
                  </a:cubicBezTo>
                  <a:cubicBezTo>
                    <a:pt x="1762708" y="1185578"/>
                    <a:pt x="1608569" y="1453801"/>
                    <a:pt x="1374127" y="1612187"/>
                  </a:cubicBezTo>
                  <a:lnTo>
                    <a:pt x="1372283" y="1613188"/>
                  </a:lnTo>
                  <a:lnTo>
                    <a:pt x="1372283" y="1855121"/>
                  </a:lnTo>
                  <a:lnTo>
                    <a:pt x="1503445" y="1855121"/>
                  </a:lnTo>
                  <a:lnTo>
                    <a:pt x="881353" y="2331146"/>
                  </a:lnTo>
                  <a:lnTo>
                    <a:pt x="259261" y="1855121"/>
                  </a:lnTo>
                  <a:lnTo>
                    <a:pt x="390423" y="1855121"/>
                  </a:lnTo>
                  <a:lnTo>
                    <a:pt x="390423" y="1613187"/>
                  </a:lnTo>
                  <a:lnTo>
                    <a:pt x="388581" y="1612187"/>
                  </a:lnTo>
                  <a:cubicBezTo>
                    <a:pt x="154139" y="1453801"/>
                    <a:pt x="0" y="1185578"/>
                    <a:pt x="0" y="881354"/>
                  </a:cubicBezTo>
                  <a:cubicBezTo>
                    <a:pt x="0" y="455441"/>
                    <a:pt x="302113" y="100089"/>
                    <a:pt x="703731" y="17906"/>
                  </a:cubicBezTo>
                  <a:lnTo>
                    <a:pt x="717461" y="16522"/>
                  </a:lnTo>
                  <a:lnTo>
                    <a:pt x="717462" y="16522"/>
                  </a:lnTo>
                  <a:cubicBezTo>
                    <a:pt x="770400" y="5689"/>
                    <a:pt x="825213" y="0"/>
                    <a:pt x="881353" y="0"/>
                  </a:cubicBezTo>
                  <a:close/>
                </a:path>
              </a:pathLst>
            </a:custGeom>
            <a:solidFill>
              <a:srgbClr val="FF8900"/>
            </a:solidFill>
            <a:ln w="14288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53"/>
            <p:cNvSpPr>
              <a:spLocks noChangeArrowheads="1"/>
            </p:cNvSpPr>
            <p:nvPr/>
          </p:nvSpPr>
          <p:spPr bwMode="auto">
            <a:xfrm>
              <a:off x="4626921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" name="Oval 53"/>
            <p:cNvSpPr>
              <a:spLocks noChangeArrowheads="1"/>
            </p:cNvSpPr>
            <p:nvPr/>
          </p:nvSpPr>
          <p:spPr bwMode="auto">
            <a:xfrm>
              <a:off x="2239655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22246" y="3241964"/>
            <a:ext cx="5186311" cy="2209499"/>
            <a:chOff x="2124319" y="2958729"/>
            <a:chExt cx="4140602" cy="1764000"/>
          </a:xfrm>
        </p:grpSpPr>
        <p:sp>
          <p:nvSpPr>
            <p:cNvPr id="25" name="椭圆 24"/>
            <p:cNvSpPr/>
            <p:nvPr/>
          </p:nvSpPr>
          <p:spPr>
            <a:xfrm>
              <a:off x="4500921" y="2958729"/>
              <a:ext cx="1764000" cy="1764000"/>
            </a:xfrm>
            <a:prstGeom prst="ellipse">
              <a:avLst/>
            </a:prstGeom>
            <a:solidFill>
              <a:srgbClr val="008EE6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25"/>
            <p:cNvSpPr/>
            <p:nvPr/>
          </p:nvSpPr>
          <p:spPr>
            <a:xfrm rot="16200000">
              <a:off x="2408538" y="2675156"/>
              <a:ext cx="1762708" cy="2331146"/>
            </a:xfrm>
            <a:custGeom>
              <a:avLst/>
              <a:gdLst>
                <a:gd name="connsiteX0" fmla="*/ 881353 w 1762708"/>
                <a:gd name="connsiteY0" fmla="*/ 0 h 2331146"/>
                <a:gd name="connsiteX1" fmla="*/ 881354 w 1762708"/>
                <a:gd name="connsiteY1" fmla="*/ 0 h 2331146"/>
                <a:gd name="connsiteX2" fmla="*/ 881354 w 1762708"/>
                <a:gd name="connsiteY2" fmla="*/ 0 h 2331146"/>
                <a:gd name="connsiteX3" fmla="*/ 1762708 w 1762708"/>
                <a:gd name="connsiteY3" fmla="*/ 881354 h 2331146"/>
                <a:gd name="connsiteX4" fmla="*/ 1374127 w 1762708"/>
                <a:gd name="connsiteY4" fmla="*/ 1612187 h 2331146"/>
                <a:gd name="connsiteX5" fmla="*/ 1372283 w 1762708"/>
                <a:gd name="connsiteY5" fmla="*/ 1613188 h 2331146"/>
                <a:gd name="connsiteX6" fmla="*/ 1372283 w 1762708"/>
                <a:gd name="connsiteY6" fmla="*/ 1855121 h 2331146"/>
                <a:gd name="connsiteX7" fmla="*/ 1503445 w 1762708"/>
                <a:gd name="connsiteY7" fmla="*/ 1855121 h 2331146"/>
                <a:gd name="connsiteX8" fmla="*/ 881353 w 1762708"/>
                <a:gd name="connsiteY8" fmla="*/ 2331146 h 2331146"/>
                <a:gd name="connsiteX9" fmla="*/ 259261 w 1762708"/>
                <a:gd name="connsiteY9" fmla="*/ 1855121 h 2331146"/>
                <a:gd name="connsiteX10" fmla="*/ 390423 w 1762708"/>
                <a:gd name="connsiteY10" fmla="*/ 1855121 h 2331146"/>
                <a:gd name="connsiteX11" fmla="*/ 390423 w 1762708"/>
                <a:gd name="connsiteY11" fmla="*/ 1613187 h 2331146"/>
                <a:gd name="connsiteX12" fmla="*/ 388581 w 1762708"/>
                <a:gd name="connsiteY12" fmla="*/ 1612187 h 2331146"/>
                <a:gd name="connsiteX13" fmla="*/ 0 w 1762708"/>
                <a:gd name="connsiteY13" fmla="*/ 881354 h 2331146"/>
                <a:gd name="connsiteX14" fmla="*/ 703731 w 1762708"/>
                <a:gd name="connsiteY14" fmla="*/ 17906 h 2331146"/>
                <a:gd name="connsiteX15" fmla="*/ 717461 w 1762708"/>
                <a:gd name="connsiteY15" fmla="*/ 16522 h 2331146"/>
                <a:gd name="connsiteX16" fmla="*/ 717462 w 1762708"/>
                <a:gd name="connsiteY16" fmla="*/ 16522 h 2331146"/>
                <a:gd name="connsiteX17" fmla="*/ 881353 w 1762708"/>
                <a:gd name="connsiteY17" fmla="*/ 0 h 2331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62708" h="2331146">
                  <a:moveTo>
                    <a:pt x="881353" y="0"/>
                  </a:moveTo>
                  <a:lnTo>
                    <a:pt x="881354" y="0"/>
                  </a:lnTo>
                  <a:lnTo>
                    <a:pt x="881354" y="0"/>
                  </a:lnTo>
                  <a:cubicBezTo>
                    <a:pt x="1368112" y="0"/>
                    <a:pt x="1762708" y="394596"/>
                    <a:pt x="1762708" y="881354"/>
                  </a:cubicBezTo>
                  <a:cubicBezTo>
                    <a:pt x="1762708" y="1185578"/>
                    <a:pt x="1608569" y="1453801"/>
                    <a:pt x="1374127" y="1612187"/>
                  </a:cubicBezTo>
                  <a:lnTo>
                    <a:pt x="1372283" y="1613188"/>
                  </a:lnTo>
                  <a:lnTo>
                    <a:pt x="1372283" y="1855121"/>
                  </a:lnTo>
                  <a:lnTo>
                    <a:pt x="1503445" y="1855121"/>
                  </a:lnTo>
                  <a:lnTo>
                    <a:pt x="881353" y="2331146"/>
                  </a:lnTo>
                  <a:lnTo>
                    <a:pt x="259261" y="1855121"/>
                  </a:lnTo>
                  <a:lnTo>
                    <a:pt x="390423" y="1855121"/>
                  </a:lnTo>
                  <a:lnTo>
                    <a:pt x="390423" y="1613187"/>
                  </a:lnTo>
                  <a:lnTo>
                    <a:pt x="388581" y="1612187"/>
                  </a:lnTo>
                  <a:cubicBezTo>
                    <a:pt x="154139" y="1453801"/>
                    <a:pt x="0" y="1185578"/>
                    <a:pt x="0" y="881354"/>
                  </a:cubicBezTo>
                  <a:cubicBezTo>
                    <a:pt x="0" y="455441"/>
                    <a:pt x="302113" y="100089"/>
                    <a:pt x="703731" y="17906"/>
                  </a:cubicBezTo>
                  <a:lnTo>
                    <a:pt x="717461" y="16522"/>
                  </a:lnTo>
                  <a:lnTo>
                    <a:pt x="717462" y="16522"/>
                  </a:lnTo>
                  <a:cubicBezTo>
                    <a:pt x="770400" y="5689"/>
                    <a:pt x="825213" y="0"/>
                    <a:pt x="881353" y="0"/>
                  </a:cubicBezTo>
                  <a:close/>
                </a:path>
              </a:pathLst>
            </a:custGeom>
            <a:solidFill>
              <a:srgbClr val="FF8900"/>
            </a:solidFill>
            <a:ln w="14288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Oval 53"/>
            <p:cNvSpPr>
              <a:spLocks noChangeArrowheads="1"/>
            </p:cNvSpPr>
            <p:nvPr/>
          </p:nvSpPr>
          <p:spPr bwMode="auto">
            <a:xfrm>
              <a:off x="4626921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2239655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2203865" y="3308780"/>
            <a:ext cx="1270136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7000"/>
              </a:lnSpc>
            </a:pPr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分割</a:t>
            </a:r>
            <a:endParaRPr lang="zh-CN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263026" y="3308780"/>
            <a:ext cx="1270136" cy="753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7000"/>
              </a:lnSpc>
            </a:pPr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整体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203865" y="5265931"/>
            <a:ext cx="1270136" cy="753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7000"/>
              </a:lnSpc>
            </a:pPr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静止</a:t>
            </a:r>
            <a:endParaRPr lang="zh-CN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263026" y="5265931"/>
            <a:ext cx="1270136" cy="753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7000"/>
              </a:lnSpc>
            </a:pPr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动态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466710" y="3817929"/>
            <a:ext cx="1893856" cy="108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7000"/>
              </a:lnSpc>
            </a:pPr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表面</a:t>
            </a:r>
            <a:endParaRPr lang="zh-CN" altLang="en-US" sz="8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9428152" y="3817929"/>
            <a:ext cx="1893856" cy="108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17000"/>
              </a:lnSpc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dirty="0"/>
              <a:t>本质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464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 </a:t>
            </a:r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3.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抓大放小，解决关键问题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1563922"/>
            <a:ext cx="9619836" cy="1137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5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每个管理者面临的问题很多，如果不分轻重缓急地去解决，那一定会忙得晕头转向，所以，解决问题必须抓大放小，也就是要在各种各样的问题中，找到关键问题或突出问题，集中精力、集中资源去解决。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19745" y="3255818"/>
            <a:ext cx="9700091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眉毛胡子一把抓</a:t>
            </a:r>
          </a:p>
        </p:txBody>
      </p:sp>
      <p:sp>
        <p:nvSpPr>
          <p:cNvPr id="34" name="Freeform 142"/>
          <p:cNvSpPr>
            <a:spLocks noEditPoints="1"/>
          </p:cNvSpPr>
          <p:nvPr/>
        </p:nvSpPr>
        <p:spPr bwMode="auto">
          <a:xfrm>
            <a:off x="3195830" y="2512136"/>
            <a:ext cx="3210907" cy="3210912"/>
          </a:xfrm>
          <a:custGeom>
            <a:avLst/>
            <a:gdLst>
              <a:gd name="T0" fmla="*/ 55 w 66"/>
              <a:gd name="T1" fmla="*/ 12 h 66"/>
              <a:gd name="T2" fmla="*/ 12 w 66"/>
              <a:gd name="T3" fmla="*/ 12 h 66"/>
              <a:gd name="T4" fmla="*/ 12 w 66"/>
              <a:gd name="T5" fmla="*/ 54 h 66"/>
              <a:gd name="T6" fmla="*/ 55 w 66"/>
              <a:gd name="T7" fmla="*/ 54 h 66"/>
              <a:gd name="T8" fmla="*/ 55 w 66"/>
              <a:gd name="T9" fmla="*/ 12 h 66"/>
              <a:gd name="T10" fmla="*/ 16 w 66"/>
              <a:gd name="T11" fmla="*/ 16 h 66"/>
              <a:gd name="T12" fmla="*/ 49 w 66"/>
              <a:gd name="T13" fmla="*/ 14 h 66"/>
              <a:gd name="T14" fmla="*/ 14 w 66"/>
              <a:gd name="T15" fmla="*/ 49 h 66"/>
              <a:gd name="T16" fmla="*/ 16 w 66"/>
              <a:gd name="T17" fmla="*/ 16 h 66"/>
              <a:gd name="T18" fmla="*/ 51 w 66"/>
              <a:gd name="T19" fmla="*/ 51 h 66"/>
              <a:gd name="T20" fmla="*/ 18 w 66"/>
              <a:gd name="T21" fmla="*/ 52 h 66"/>
              <a:gd name="T22" fmla="*/ 53 w 66"/>
              <a:gd name="T23" fmla="*/ 18 h 66"/>
              <a:gd name="T24" fmla="*/ 51 w 66"/>
              <a:gd name="T25" fmla="*/ 51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" h="66">
                <a:moveTo>
                  <a:pt x="55" y="12"/>
                </a:moveTo>
                <a:cubicBezTo>
                  <a:pt x="43" y="0"/>
                  <a:pt x="24" y="0"/>
                  <a:pt x="12" y="12"/>
                </a:cubicBezTo>
                <a:cubicBezTo>
                  <a:pt x="0" y="24"/>
                  <a:pt x="0" y="43"/>
                  <a:pt x="12" y="54"/>
                </a:cubicBezTo>
                <a:cubicBezTo>
                  <a:pt x="24" y="66"/>
                  <a:pt x="43" y="66"/>
                  <a:pt x="55" y="54"/>
                </a:cubicBezTo>
                <a:cubicBezTo>
                  <a:pt x="66" y="43"/>
                  <a:pt x="66" y="24"/>
                  <a:pt x="55" y="12"/>
                </a:cubicBezTo>
                <a:close/>
                <a:moveTo>
                  <a:pt x="16" y="16"/>
                </a:moveTo>
                <a:cubicBezTo>
                  <a:pt x="25" y="7"/>
                  <a:pt x="39" y="6"/>
                  <a:pt x="49" y="14"/>
                </a:cubicBezTo>
                <a:cubicBezTo>
                  <a:pt x="14" y="49"/>
                  <a:pt x="14" y="49"/>
                  <a:pt x="14" y="49"/>
                </a:cubicBezTo>
                <a:cubicBezTo>
                  <a:pt x="6" y="39"/>
                  <a:pt x="7" y="25"/>
                  <a:pt x="16" y="16"/>
                </a:cubicBezTo>
                <a:close/>
                <a:moveTo>
                  <a:pt x="51" y="51"/>
                </a:moveTo>
                <a:cubicBezTo>
                  <a:pt x="42" y="60"/>
                  <a:pt x="28" y="60"/>
                  <a:pt x="18" y="52"/>
                </a:cubicBezTo>
                <a:cubicBezTo>
                  <a:pt x="53" y="18"/>
                  <a:pt x="53" y="18"/>
                  <a:pt x="53" y="18"/>
                </a:cubicBezTo>
                <a:cubicBezTo>
                  <a:pt x="60" y="27"/>
                  <a:pt x="60" y="42"/>
                  <a:pt x="51" y="51"/>
                </a:cubicBezTo>
                <a:close/>
              </a:path>
            </a:pathLst>
          </a:custGeom>
          <a:solidFill>
            <a:srgbClr val="D00000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/>
        </p:nvSpPr>
        <p:spPr>
          <a:xfrm>
            <a:off x="2078181" y="4257691"/>
            <a:ext cx="8201891" cy="1288473"/>
          </a:xfrm>
          <a:prstGeom prst="roundRect">
            <a:avLst>
              <a:gd name="adj" fmla="val 1021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圆角矩形 31"/>
          <p:cNvSpPr/>
          <p:nvPr/>
        </p:nvSpPr>
        <p:spPr>
          <a:xfrm>
            <a:off x="2357976" y="4257691"/>
            <a:ext cx="1925782" cy="1288473"/>
          </a:xfrm>
          <a:prstGeom prst="roundRect">
            <a:avLst>
              <a:gd name="adj" fmla="val 10215"/>
            </a:avLst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078181" y="2092036"/>
            <a:ext cx="8201891" cy="1288473"/>
          </a:xfrm>
          <a:prstGeom prst="roundRect">
            <a:avLst>
              <a:gd name="adj" fmla="val 1021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圆角矩形 30"/>
          <p:cNvSpPr/>
          <p:nvPr/>
        </p:nvSpPr>
        <p:spPr>
          <a:xfrm>
            <a:off x="8063345" y="2092036"/>
            <a:ext cx="1925782" cy="1288473"/>
          </a:xfrm>
          <a:prstGeom prst="roundRect">
            <a:avLst>
              <a:gd name="adj" fmla="val 10215"/>
            </a:avLst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239655" y="691634"/>
            <a:ext cx="3818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4.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大胆假设，小心求证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216241" y="3797299"/>
            <a:ext cx="2209256" cy="2209256"/>
            <a:chOff x="3733576" y="3930057"/>
            <a:chExt cx="1800000" cy="1800000"/>
          </a:xfrm>
        </p:grpSpPr>
        <p:sp>
          <p:nvSpPr>
            <p:cNvPr id="21" name="椭圆 20"/>
            <p:cNvSpPr/>
            <p:nvPr/>
          </p:nvSpPr>
          <p:spPr>
            <a:xfrm>
              <a:off x="4003576" y="4200057"/>
              <a:ext cx="1260000" cy="1260000"/>
            </a:xfrm>
            <a:prstGeom prst="ellipse">
              <a:avLst/>
            </a:prstGeom>
            <a:noFill/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3733576" y="3930057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  <a:gd name="connsiteX5" fmla="*/ 900000 w 1800000"/>
                <a:gd name="connsiteY5" fmla="*/ 270000 h 1800000"/>
                <a:gd name="connsiteX6" fmla="*/ 270000 w 1800000"/>
                <a:gd name="connsiteY6" fmla="*/ 900000 h 1800000"/>
                <a:gd name="connsiteX7" fmla="*/ 900000 w 1800000"/>
                <a:gd name="connsiteY7" fmla="*/ 1530000 h 1800000"/>
                <a:gd name="connsiteX8" fmla="*/ 1530000 w 1800000"/>
                <a:gd name="connsiteY8" fmla="*/ 900000 h 1800000"/>
                <a:gd name="connsiteX9" fmla="*/ 900000 w 1800000"/>
                <a:gd name="connsiteY9" fmla="*/ 27000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  <a:moveTo>
                    <a:pt x="900000" y="270000"/>
                  </a:moveTo>
                  <a:cubicBezTo>
                    <a:pt x="552061" y="270000"/>
                    <a:pt x="270000" y="552061"/>
                    <a:pt x="270000" y="900000"/>
                  </a:cubicBezTo>
                  <a:cubicBezTo>
                    <a:pt x="270000" y="1247939"/>
                    <a:pt x="552061" y="1530000"/>
                    <a:pt x="900000" y="1530000"/>
                  </a:cubicBezTo>
                  <a:cubicBezTo>
                    <a:pt x="1247939" y="1530000"/>
                    <a:pt x="1530000" y="1247939"/>
                    <a:pt x="1530000" y="900000"/>
                  </a:cubicBezTo>
                  <a:cubicBezTo>
                    <a:pt x="1530000" y="552061"/>
                    <a:pt x="1247939" y="270000"/>
                    <a:pt x="900000" y="270000"/>
                  </a:cubicBezTo>
                  <a:close/>
                </a:path>
              </a:pathLst>
            </a:custGeom>
            <a:gradFill>
              <a:gsLst>
                <a:gs pos="0">
                  <a:srgbClr val="F0F0F0"/>
                </a:gs>
                <a:gs pos="100000">
                  <a:srgbClr val="DBDBDB"/>
                </a:gs>
              </a:gsLst>
              <a:lin ang="2700000" scaled="1"/>
            </a:gra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733576" y="3930057"/>
              <a:ext cx="1800000" cy="1800000"/>
            </a:xfrm>
            <a:prstGeom prst="ellipse">
              <a:avLst/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884355" y="1631644"/>
            <a:ext cx="2209256" cy="2209256"/>
            <a:chOff x="3733576" y="3930057"/>
            <a:chExt cx="1800000" cy="1800000"/>
          </a:xfrm>
        </p:grpSpPr>
        <p:sp>
          <p:nvSpPr>
            <p:cNvPr id="25" name="椭圆 24"/>
            <p:cNvSpPr/>
            <p:nvPr/>
          </p:nvSpPr>
          <p:spPr>
            <a:xfrm>
              <a:off x="4003576" y="4200057"/>
              <a:ext cx="1260000" cy="1260000"/>
            </a:xfrm>
            <a:prstGeom prst="ellipse">
              <a:avLst/>
            </a:prstGeom>
            <a:noFill/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3733576" y="3930057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  <a:gd name="connsiteX5" fmla="*/ 900000 w 1800000"/>
                <a:gd name="connsiteY5" fmla="*/ 270000 h 1800000"/>
                <a:gd name="connsiteX6" fmla="*/ 270000 w 1800000"/>
                <a:gd name="connsiteY6" fmla="*/ 900000 h 1800000"/>
                <a:gd name="connsiteX7" fmla="*/ 900000 w 1800000"/>
                <a:gd name="connsiteY7" fmla="*/ 1530000 h 1800000"/>
                <a:gd name="connsiteX8" fmla="*/ 1530000 w 1800000"/>
                <a:gd name="connsiteY8" fmla="*/ 900000 h 1800000"/>
                <a:gd name="connsiteX9" fmla="*/ 900000 w 1800000"/>
                <a:gd name="connsiteY9" fmla="*/ 27000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  <a:moveTo>
                    <a:pt x="900000" y="270000"/>
                  </a:moveTo>
                  <a:cubicBezTo>
                    <a:pt x="552061" y="270000"/>
                    <a:pt x="270000" y="552061"/>
                    <a:pt x="270000" y="900000"/>
                  </a:cubicBezTo>
                  <a:cubicBezTo>
                    <a:pt x="270000" y="1247939"/>
                    <a:pt x="552061" y="1530000"/>
                    <a:pt x="900000" y="1530000"/>
                  </a:cubicBezTo>
                  <a:cubicBezTo>
                    <a:pt x="1247939" y="1530000"/>
                    <a:pt x="1530000" y="1247939"/>
                    <a:pt x="1530000" y="900000"/>
                  </a:cubicBezTo>
                  <a:cubicBezTo>
                    <a:pt x="1530000" y="552061"/>
                    <a:pt x="1247939" y="270000"/>
                    <a:pt x="900000" y="270000"/>
                  </a:cubicBezTo>
                  <a:close/>
                </a:path>
              </a:pathLst>
            </a:custGeom>
            <a:gradFill>
              <a:gsLst>
                <a:gs pos="0">
                  <a:srgbClr val="F0F0F0"/>
                </a:gs>
                <a:gs pos="100000">
                  <a:srgbClr val="DBDBDB"/>
                </a:gs>
              </a:gsLst>
              <a:lin ang="2700000" scaled="1"/>
            </a:gra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733576" y="3930057"/>
              <a:ext cx="1800000" cy="1800000"/>
            </a:xfrm>
            <a:prstGeom prst="ellipse">
              <a:avLst/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8537576" y="2259219"/>
            <a:ext cx="9028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大胆</a:t>
            </a:r>
            <a:endParaRPr lang="en-US" altLang="zh-CN" sz="2800" b="1" kern="100" dirty="0">
              <a:solidFill>
                <a:schemeClr val="bg1"/>
              </a:solidFill>
              <a:latin typeface="+mn-ea"/>
              <a:cs typeface="Times New Roman" pitchFamily="18" charset="0"/>
            </a:endParaRPr>
          </a:p>
          <a:p>
            <a:r>
              <a:rPr lang="zh-CN" altLang="en-US" sz="2800" b="1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假设</a:t>
            </a:r>
          </a:p>
        </p:txBody>
      </p:sp>
      <p:sp>
        <p:nvSpPr>
          <p:cNvPr id="30" name="矩形 29"/>
          <p:cNvSpPr/>
          <p:nvPr/>
        </p:nvSpPr>
        <p:spPr>
          <a:xfrm>
            <a:off x="2818166" y="4363318"/>
            <a:ext cx="100540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小心</a:t>
            </a:r>
            <a:endParaRPr lang="en-US" altLang="zh-CN" sz="3200" b="1" kern="100" dirty="0">
              <a:solidFill>
                <a:schemeClr val="bg1"/>
              </a:solidFill>
              <a:latin typeface="+mn-ea"/>
              <a:cs typeface="Times New Roman" pitchFamily="18" charset="0"/>
            </a:endParaRPr>
          </a:p>
          <a:p>
            <a:r>
              <a:rPr lang="zh-CN" altLang="en-US" sz="3200" b="1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求证</a:t>
            </a:r>
          </a:p>
        </p:txBody>
      </p:sp>
      <p:sp>
        <p:nvSpPr>
          <p:cNvPr id="28" name="矩形 27"/>
          <p:cNvSpPr/>
          <p:nvPr/>
        </p:nvSpPr>
        <p:spPr>
          <a:xfrm>
            <a:off x="2209800" y="2358149"/>
            <a:ext cx="566708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</a:rPr>
              <a:t>打破旧有观念的束缚，挣破旧有思想的牢笼，大胆创新，对未解决的问题提出新的假设或解决的可能。</a:t>
            </a:r>
          </a:p>
        </p:txBody>
      </p:sp>
      <p:sp>
        <p:nvSpPr>
          <p:cNvPr id="35" name="矩形 34"/>
          <p:cNvSpPr/>
          <p:nvPr/>
        </p:nvSpPr>
        <p:spPr>
          <a:xfrm>
            <a:off x="4537260" y="4551071"/>
            <a:ext cx="566708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</a:rPr>
              <a:t>通过心智活动进行推理，或实践检验后并不断修正，直至获得正确结果，问题才算解决。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流程图: 手动输入 25"/>
          <p:cNvSpPr/>
          <p:nvPr/>
        </p:nvSpPr>
        <p:spPr>
          <a:xfrm>
            <a:off x="-2400" y="2616888"/>
            <a:ext cx="3058697" cy="2343612"/>
          </a:xfrm>
          <a:prstGeom prst="flowChartManualInput">
            <a:avLst/>
          </a:prstGeom>
          <a:solidFill>
            <a:srgbClr val="9EC4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01077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  <a:tileRect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01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3007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基本理念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40946" y="2009323"/>
            <a:ext cx="4258391" cy="2780392"/>
            <a:chOff x="721633" y="1980294"/>
            <a:chExt cx="3233738" cy="2111375"/>
          </a:xfrm>
        </p:grpSpPr>
        <p:sp>
          <p:nvSpPr>
            <p:cNvPr id="3" name="Freeform 148"/>
            <p:cNvSpPr/>
            <p:nvPr userDrawn="1"/>
          </p:nvSpPr>
          <p:spPr bwMode="auto">
            <a:xfrm>
              <a:off x="721633" y="1980294"/>
              <a:ext cx="3233738" cy="2111375"/>
            </a:xfrm>
            <a:custGeom>
              <a:avLst/>
              <a:gdLst>
                <a:gd name="T0" fmla="*/ 778 w 861"/>
                <a:gd name="T1" fmla="*/ 437 h 562"/>
                <a:gd name="T2" fmla="*/ 778 w 861"/>
                <a:gd name="T3" fmla="*/ 21 h 562"/>
                <a:gd name="T4" fmla="*/ 756 w 861"/>
                <a:gd name="T5" fmla="*/ 0 h 562"/>
                <a:gd name="T6" fmla="*/ 105 w 861"/>
                <a:gd name="T7" fmla="*/ 0 h 562"/>
                <a:gd name="T8" fmla="*/ 84 w 861"/>
                <a:gd name="T9" fmla="*/ 21 h 562"/>
                <a:gd name="T10" fmla="*/ 84 w 861"/>
                <a:gd name="T11" fmla="*/ 436 h 562"/>
                <a:gd name="T12" fmla="*/ 0 w 861"/>
                <a:gd name="T13" fmla="*/ 530 h 562"/>
                <a:gd name="T14" fmla="*/ 24 w 861"/>
                <a:gd name="T15" fmla="*/ 562 h 562"/>
                <a:gd name="T16" fmla="*/ 838 w 861"/>
                <a:gd name="T17" fmla="*/ 562 h 562"/>
                <a:gd name="T18" fmla="*/ 861 w 861"/>
                <a:gd name="T19" fmla="*/ 530 h 562"/>
                <a:gd name="T20" fmla="*/ 778 w 861"/>
                <a:gd name="T21" fmla="*/ 437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1" h="562">
                  <a:moveTo>
                    <a:pt x="778" y="437"/>
                  </a:moveTo>
                  <a:cubicBezTo>
                    <a:pt x="778" y="21"/>
                    <a:pt x="778" y="21"/>
                    <a:pt x="778" y="21"/>
                  </a:cubicBezTo>
                  <a:cubicBezTo>
                    <a:pt x="778" y="9"/>
                    <a:pt x="768" y="0"/>
                    <a:pt x="756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93" y="0"/>
                    <a:pt x="84" y="9"/>
                    <a:pt x="84" y="21"/>
                  </a:cubicBezTo>
                  <a:cubicBezTo>
                    <a:pt x="84" y="436"/>
                    <a:pt x="84" y="436"/>
                    <a:pt x="84" y="436"/>
                  </a:cubicBezTo>
                  <a:cubicBezTo>
                    <a:pt x="0" y="530"/>
                    <a:pt x="0" y="530"/>
                    <a:pt x="0" y="530"/>
                  </a:cubicBezTo>
                  <a:cubicBezTo>
                    <a:pt x="0" y="543"/>
                    <a:pt x="11" y="562"/>
                    <a:pt x="24" y="562"/>
                  </a:cubicBezTo>
                  <a:cubicBezTo>
                    <a:pt x="838" y="562"/>
                    <a:pt x="838" y="562"/>
                    <a:pt x="838" y="562"/>
                  </a:cubicBezTo>
                  <a:cubicBezTo>
                    <a:pt x="851" y="562"/>
                    <a:pt x="861" y="543"/>
                    <a:pt x="861" y="530"/>
                  </a:cubicBezTo>
                  <a:lnTo>
                    <a:pt x="778" y="437"/>
                  </a:lnTo>
                  <a:close/>
                </a:path>
              </a:pathLst>
            </a:custGeom>
            <a:solidFill>
              <a:srgbClr val="686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Rectangle 149"/>
            <p:cNvSpPr>
              <a:spLocks noChangeArrowheads="1"/>
            </p:cNvSpPr>
            <p:nvPr userDrawn="1"/>
          </p:nvSpPr>
          <p:spPr bwMode="auto">
            <a:xfrm>
              <a:off x="1169308" y="2115231"/>
              <a:ext cx="2343150" cy="1404938"/>
            </a:xfrm>
            <a:prstGeom prst="rect">
              <a:avLst/>
            </a:prstGeom>
            <a:solidFill>
              <a:srgbClr val="F9F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150"/>
            <p:cNvSpPr/>
            <p:nvPr userDrawn="1"/>
          </p:nvSpPr>
          <p:spPr bwMode="auto">
            <a:xfrm>
              <a:off x="2118633" y="3975781"/>
              <a:ext cx="439738" cy="74613"/>
            </a:xfrm>
            <a:custGeom>
              <a:avLst/>
              <a:gdLst>
                <a:gd name="T0" fmla="*/ 0 w 117"/>
                <a:gd name="T1" fmla="*/ 0 h 20"/>
                <a:gd name="T2" fmla="*/ 0 w 117"/>
                <a:gd name="T3" fmla="*/ 0 h 20"/>
                <a:gd name="T4" fmla="*/ 14 w 117"/>
                <a:gd name="T5" fmla="*/ 20 h 20"/>
                <a:gd name="T6" fmla="*/ 104 w 117"/>
                <a:gd name="T7" fmla="*/ 20 h 20"/>
                <a:gd name="T8" fmla="*/ 117 w 117"/>
                <a:gd name="T9" fmla="*/ 0 h 20"/>
                <a:gd name="T10" fmla="*/ 117 w 117"/>
                <a:gd name="T11" fmla="*/ 0 h 20"/>
                <a:gd name="T12" fmla="*/ 0 w 117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2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6" y="20"/>
                    <a:pt x="14" y="20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111" y="20"/>
                    <a:pt x="117" y="7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F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1" name="矩形 50"/>
          <p:cNvSpPr/>
          <p:nvPr/>
        </p:nvSpPr>
        <p:spPr>
          <a:xfrm>
            <a:off x="2289696" y="2696303"/>
            <a:ext cx="1767161" cy="864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PPTS</a:t>
            </a:r>
          </a:p>
          <a:p>
            <a:pPr algn="ctr">
              <a:lnSpc>
                <a:spcPct val="120000"/>
              </a:lnSpc>
            </a:pPr>
            <a:r>
              <a:rPr lang="en-US" altLang="zh-CN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rPr>
              <a:t>PPT</a:t>
            </a:r>
            <a:r>
              <a:rPr lang="zh-CN" alt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rPr>
              <a:t>模板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-600" y="5023370"/>
            <a:ext cx="12193200" cy="252000"/>
            <a:chOff x="0" y="4978400"/>
            <a:chExt cx="11157019" cy="406400"/>
          </a:xfrm>
        </p:grpSpPr>
        <p:sp>
          <p:nvSpPr>
            <p:cNvPr id="53" name="矩形 52"/>
            <p:cNvSpPr/>
            <p:nvPr userDrawn="1"/>
          </p:nvSpPr>
          <p:spPr>
            <a:xfrm>
              <a:off x="0" y="4978400"/>
              <a:ext cx="2788596" cy="406400"/>
            </a:xfrm>
            <a:prstGeom prst="rect">
              <a:avLst/>
            </a:prstGeom>
            <a:solidFill>
              <a:srgbClr val="9EC4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54" name="矩形 53"/>
            <p:cNvSpPr/>
            <p:nvPr userDrawn="1"/>
          </p:nvSpPr>
          <p:spPr>
            <a:xfrm>
              <a:off x="2788596" y="4978400"/>
              <a:ext cx="2788596" cy="406400"/>
            </a:xfrm>
            <a:prstGeom prst="rect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55" name="矩形 54"/>
            <p:cNvSpPr/>
            <p:nvPr userDrawn="1"/>
          </p:nvSpPr>
          <p:spPr>
            <a:xfrm>
              <a:off x="5577192" y="4978400"/>
              <a:ext cx="2788596" cy="406400"/>
            </a:xfrm>
            <a:prstGeom prst="rect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56" name="矩形 55"/>
            <p:cNvSpPr/>
            <p:nvPr userDrawn="1"/>
          </p:nvSpPr>
          <p:spPr>
            <a:xfrm>
              <a:off x="8368423" y="4978400"/>
              <a:ext cx="2788596" cy="406400"/>
            </a:xfrm>
            <a:prstGeom prst="rect">
              <a:avLst/>
            </a:prstGeom>
            <a:solidFill>
              <a:srgbClr val="008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880604" y="3563543"/>
            <a:ext cx="1512000" cy="64800"/>
            <a:chOff x="0" y="4978400"/>
            <a:chExt cx="11157019" cy="406400"/>
          </a:xfrm>
        </p:grpSpPr>
        <p:sp>
          <p:nvSpPr>
            <p:cNvPr id="58" name="矩形 57"/>
            <p:cNvSpPr/>
            <p:nvPr userDrawn="1"/>
          </p:nvSpPr>
          <p:spPr>
            <a:xfrm>
              <a:off x="0" y="4978400"/>
              <a:ext cx="2788596" cy="406400"/>
            </a:xfrm>
            <a:prstGeom prst="rect">
              <a:avLst/>
            </a:prstGeom>
            <a:solidFill>
              <a:srgbClr val="9EC4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59" name="矩形 58"/>
            <p:cNvSpPr/>
            <p:nvPr userDrawn="1"/>
          </p:nvSpPr>
          <p:spPr>
            <a:xfrm>
              <a:off x="2788596" y="4978400"/>
              <a:ext cx="2788596" cy="406400"/>
            </a:xfrm>
            <a:prstGeom prst="rect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60" name="矩形 59"/>
            <p:cNvSpPr/>
            <p:nvPr userDrawn="1"/>
          </p:nvSpPr>
          <p:spPr>
            <a:xfrm>
              <a:off x="5577192" y="4978400"/>
              <a:ext cx="2788596" cy="406400"/>
            </a:xfrm>
            <a:prstGeom prst="rect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61" name="矩形 60"/>
            <p:cNvSpPr/>
            <p:nvPr userDrawn="1"/>
          </p:nvSpPr>
          <p:spPr>
            <a:xfrm>
              <a:off x="8368423" y="4978400"/>
              <a:ext cx="2788596" cy="406400"/>
            </a:xfrm>
            <a:prstGeom prst="rect">
              <a:avLst/>
            </a:prstGeom>
            <a:solidFill>
              <a:srgbClr val="008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</p:grpSp>
      <p:sp>
        <p:nvSpPr>
          <p:cNvPr id="62" name="TextBox 10">
            <a:hlinkClick r:id="rId2"/>
          </p:cNvPr>
          <p:cNvSpPr>
            <a:spLocks noChangeArrowheads="1"/>
          </p:cNvSpPr>
          <p:nvPr/>
        </p:nvSpPr>
        <p:spPr bwMode="auto">
          <a:xfrm>
            <a:off x="8113672" y="4295886"/>
            <a:ext cx="3699521" cy="36576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Arial" pitchFamily="34" charset="0"/>
              </a:rPr>
              <a:t>http://xxxxxxxxxx.cn</a:t>
            </a:r>
          </a:p>
        </p:txBody>
      </p:sp>
      <p:sp>
        <p:nvSpPr>
          <p:cNvPr id="63" name="文本框 119"/>
          <p:cNvSpPr txBox="1"/>
          <p:nvPr/>
        </p:nvSpPr>
        <p:spPr>
          <a:xfrm>
            <a:off x="7102899" y="1173775"/>
            <a:ext cx="3812751" cy="1908215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zh-CN"/>
            </a:defPPr>
            <a:lvl1pPr lvl="0">
              <a:defRPr sz="11500" spc="50">
                <a:ln w="11430"/>
                <a:solidFill>
                  <a:srgbClr val="008E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itchFamily="34" charset="-122"/>
                <a:ea typeface="华康俪金黑W8(P)" pitchFamily="34" charset="-122"/>
                <a:cs typeface="经典繁仿黑" pitchFamily="49" charset="-122"/>
              </a:defRPr>
            </a:lvl1pPr>
          </a:lstStyle>
          <a:p>
            <a:pPr lvl="0"/>
            <a:r>
              <a:rPr lang="zh-CN" altLang="en-US" sz="1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谢谢</a:t>
            </a:r>
            <a:endParaRPr lang="en-US" altLang="zh-CN" sz="1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7406262" y="3252229"/>
            <a:ext cx="532720" cy="528427"/>
            <a:chOff x="6195714" y="1270596"/>
            <a:chExt cx="899446" cy="892198"/>
          </a:xfrm>
        </p:grpSpPr>
        <p:sp>
          <p:nvSpPr>
            <p:cNvPr id="65" name="Oval 119"/>
            <p:cNvSpPr>
              <a:spLocks noChangeArrowheads="1"/>
            </p:cNvSpPr>
            <p:nvPr/>
          </p:nvSpPr>
          <p:spPr bwMode="auto">
            <a:xfrm>
              <a:off x="6195714" y="1270596"/>
              <a:ext cx="899446" cy="892198"/>
            </a:xfrm>
            <a:prstGeom prst="ellipse">
              <a:avLst/>
            </a:prstGeom>
            <a:solidFill>
              <a:srgbClr val="BC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Oval 120"/>
            <p:cNvSpPr>
              <a:spLocks noChangeArrowheads="1"/>
            </p:cNvSpPr>
            <p:nvPr userDrawn="1"/>
          </p:nvSpPr>
          <p:spPr bwMode="auto">
            <a:xfrm>
              <a:off x="6246486" y="1314115"/>
              <a:ext cx="797895" cy="797901"/>
            </a:xfrm>
            <a:prstGeom prst="ellipse">
              <a:avLst/>
            </a:prstGeom>
            <a:solidFill>
              <a:srgbClr val="DAA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21"/>
            <p:cNvSpPr/>
            <p:nvPr/>
          </p:nvSpPr>
          <p:spPr bwMode="auto">
            <a:xfrm>
              <a:off x="6210214" y="1564367"/>
              <a:ext cx="678210" cy="598426"/>
            </a:xfrm>
            <a:custGeom>
              <a:avLst/>
              <a:gdLst>
                <a:gd name="T0" fmla="*/ 50 w 187"/>
                <a:gd name="T1" fmla="*/ 0 h 165"/>
                <a:gd name="T2" fmla="*/ 0 w 187"/>
                <a:gd name="T3" fmla="*/ 49 h 165"/>
                <a:gd name="T4" fmla="*/ 34 w 187"/>
                <a:gd name="T5" fmla="*/ 125 h 165"/>
                <a:gd name="T6" fmla="*/ 85 w 187"/>
                <a:gd name="T7" fmla="*/ 153 h 165"/>
                <a:gd name="T8" fmla="*/ 109 w 187"/>
                <a:gd name="T9" fmla="*/ 165 h 165"/>
                <a:gd name="T10" fmla="*/ 182 w 187"/>
                <a:gd name="T11" fmla="*/ 92 h 165"/>
                <a:gd name="T12" fmla="*/ 180 w 187"/>
                <a:gd name="T13" fmla="*/ 89 h 165"/>
                <a:gd name="T14" fmla="*/ 187 w 187"/>
                <a:gd name="T15" fmla="*/ 82 h 165"/>
                <a:gd name="T16" fmla="*/ 187 w 187"/>
                <a:gd name="T17" fmla="*/ 14 h 165"/>
                <a:gd name="T18" fmla="*/ 180 w 187"/>
                <a:gd name="T19" fmla="*/ 0 h 165"/>
                <a:gd name="T20" fmla="*/ 50 w 187"/>
                <a:gd name="T2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7" h="165">
                  <a:moveTo>
                    <a:pt x="50" y="0"/>
                  </a:moveTo>
                  <a:lnTo>
                    <a:pt x="0" y="49"/>
                  </a:lnTo>
                  <a:lnTo>
                    <a:pt x="34" y="125"/>
                  </a:lnTo>
                  <a:lnTo>
                    <a:pt x="85" y="153"/>
                  </a:lnTo>
                  <a:lnTo>
                    <a:pt x="109" y="165"/>
                  </a:lnTo>
                  <a:lnTo>
                    <a:pt x="182" y="92"/>
                  </a:lnTo>
                  <a:lnTo>
                    <a:pt x="180" y="89"/>
                  </a:lnTo>
                  <a:lnTo>
                    <a:pt x="187" y="82"/>
                  </a:lnTo>
                  <a:lnTo>
                    <a:pt x="187" y="14"/>
                  </a:lnTo>
                  <a:lnTo>
                    <a:pt x="18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C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122"/>
            <p:cNvSpPr>
              <a:spLocks noEditPoints="1"/>
            </p:cNvSpPr>
            <p:nvPr/>
          </p:nvSpPr>
          <p:spPr bwMode="auto">
            <a:xfrm>
              <a:off x="6373422" y="1564364"/>
              <a:ext cx="515005" cy="333667"/>
            </a:xfrm>
            <a:custGeom>
              <a:avLst/>
              <a:gdLst>
                <a:gd name="T0" fmla="*/ 0 w 60"/>
                <a:gd name="T1" fmla="*/ 4 h 39"/>
                <a:gd name="T2" fmla="*/ 0 w 60"/>
                <a:gd name="T3" fmla="*/ 4 h 39"/>
                <a:gd name="T4" fmla="*/ 0 w 60"/>
                <a:gd name="T5" fmla="*/ 34 h 39"/>
                <a:gd name="T6" fmla="*/ 0 w 60"/>
                <a:gd name="T7" fmla="*/ 34 h 39"/>
                <a:gd name="T8" fmla="*/ 16 w 60"/>
                <a:gd name="T9" fmla="*/ 19 h 39"/>
                <a:gd name="T10" fmla="*/ 0 w 60"/>
                <a:gd name="T11" fmla="*/ 4 h 39"/>
                <a:gd name="T12" fmla="*/ 19 w 60"/>
                <a:gd name="T13" fmla="*/ 16 h 39"/>
                <a:gd name="T14" fmla="*/ 22 w 60"/>
                <a:gd name="T15" fmla="*/ 19 h 39"/>
                <a:gd name="T16" fmla="*/ 25 w 60"/>
                <a:gd name="T17" fmla="*/ 22 h 39"/>
                <a:gd name="T18" fmla="*/ 30 w 60"/>
                <a:gd name="T19" fmla="*/ 24 h 39"/>
                <a:gd name="T20" fmla="*/ 35 w 60"/>
                <a:gd name="T21" fmla="*/ 22 h 39"/>
                <a:gd name="T22" fmla="*/ 38 w 60"/>
                <a:gd name="T23" fmla="*/ 20 h 39"/>
                <a:gd name="T24" fmla="*/ 41 w 60"/>
                <a:gd name="T25" fmla="*/ 17 h 39"/>
                <a:gd name="T26" fmla="*/ 57 w 60"/>
                <a:gd name="T27" fmla="*/ 1 h 39"/>
                <a:gd name="T28" fmla="*/ 59 w 60"/>
                <a:gd name="T29" fmla="*/ 0 h 39"/>
                <a:gd name="T30" fmla="*/ 2 w 60"/>
                <a:gd name="T31" fmla="*/ 0 h 39"/>
                <a:gd name="T32" fmla="*/ 3 w 60"/>
                <a:gd name="T33" fmla="*/ 1 h 39"/>
                <a:gd name="T34" fmla="*/ 19 w 60"/>
                <a:gd name="T35" fmla="*/ 16 h 39"/>
                <a:gd name="T36" fmla="*/ 41 w 60"/>
                <a:gd name="T37" fmla="*/ 23 h 39"/>
                <a:gd name="T38" fmla="*/ 38 w 60"/>
                <a:gd name="T39" fmla="*/ 26 h 39"/>
                <a:gd name="T40" fmla="*/ 30 w 60"/>
                <a:gd name="T41" fmla="*/ 29 h 39"/>
                <a:gd name="T42" fmla="*/ 23 w 60"/>
                <a:gd name="T43" fmla="*/ 26 h 39"/>
                <a:gd name="T44" fmla="*/ 19 w 60"/>
                <a:gd name="T45" fmla="*/ 22 h 39"/>
                <a:gd name="T46" fmla="*/ 3 w 60"/>
                <a:gd name="T47" fmla="*/ 38 h 39"/>
                <a:gd name="T48" fmla="*/ 2 w 60"/>
                <a:gd name="T49" fmla="*/ 39 h 39"/>
                <a:gd name="T50" fmla="*/ 58 w 60"/>
                <a:gd name="T51" fmla="*/ 39 h 39"/>
                <a:gd name="T52" fmla="*/ 57 w 60"/>
                <a:gd name="T53" fmla="*/ 38 h 39"/>
                <a:gd name="T54" fmla="*/ 41 w 60"/>
                <a:gd name="T55" fmla="*/ 23 h 39"/>
                <a:gd name="T56" fmla="*/ 60 w 60"/>
                <a:gd name="T57" fmla="*/ 5 h 39"/>
                <a:gd name="T58" fmla="*/ 45 w 60"/>
                <a:gd name="T59" fmla="*/ 20 h 39"/>
                <a:gd name="T60" fmla="*/ 60 w 60"/>
                <a:gd name="T61" fmla="*/ 35 h 39"/>
                <a:gd name="T62" fmla="*/ 60 w 60"/>
                <a:gd name="T63" fmla="*/ 35 h 39"/>
                <a:gd name="T64" fmla="*/ 60 w 60"/>
                <a:gd name="T65" fmla="*/ 5 h 39"/>
                <a:gd name="T66" fmla="*/ 60 w 60"/>
                <a:gd name="T67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0" h="39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6" y="19"/>
                    <a:pt x="16" y="19"/>
                    <a:pt x="16" y="19"/>
                  </a:cubicBezTo>
                  <a:lnTo>
                    <a:pt x="0" y="4"/>
                  </a:lnTo>
                  <a:close/>
                  <a:moveTo>
                    <a:pt x="19" y="16"/>
                  </a:moveTo>
                  <a:cubicBezTo>
                    <a:pt x="22" y="19"/>
                    <a:pt x="22" y="19"/>
                    <a:pt x="22" y="19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7" y="24"/>
                    <a:pt x="29" y="24"/>
                    <a:pt x="30" y="24"/>
                  </a:cubicBezTo>
                  <a:cubicBezTo>
                    <a:pt x="32" y="24"/>
                    <a:pt x="34" y="24"/>
                    <a:pt x="35" y="2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58" y="0"/>
                    <a:pt x="58" y="0"/>
                    <a:pt x="5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3" y="1"/>
                  </a:cubicBezTo>
                  <a:lnTo>
                    <a:pt x="19" y="16"/>
                  </a:lnTo>
                  <a:close/>
                  <a:moveTo>
                    <a:pt x="41" y="23"/>
                  </a:moveTo>
                  <a:cubicBezTo>
                    <a:pt x="38" y="26"/>
                    <a:pt x="38" y="26"/>
                    <a:pt x="38" y="26"/>
                  </a:cubicBezTo>
                  <a:cubicBezTo>
                    <a:pt x="36" y="28"/>
                    <a:pt x="33" y="29"/>
                    <a:pt x="30" y="29"/>
                  </a:cubicBezTo>
                  <a:cubicBezTo>
                    <a:pt x="28" y="29"/>
                    <a:pt x="25" y="28"/>
                    <a:pt x="23" y="26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2" y="38"/>
                    <a:pt x="2" y="39"/>
                    <a:pt x="2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8" y="39"/>
                    <a:pt x="58" y="39"/>
                    <a:pt x="57" y="38"/>
                  </a:cubicBezTo>
                  <a:lnTo>
                    <a:pt x="41" y="23"/>
                  </a:lnTo>
                  <a:close/>
                  <a:moveTo>
                    <a:pt x="60" y="5"/>
                  </a:moveTo>
                  <a:cubicBezTo>
                    <a:pt x="45" y="20"/>
                    <a:pt x="45" y="20"/>
                    <a:pt x="45" y="20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123"/>
            <p:cNvSpPr>
              <a:spLocks noEditPoints="1"/>
            </p:cNvSpPr>
            <p:nvPr/>
          </p:nvSpPr>
          <p:spPr bwMode="auto">
            <a:xfrm>
              <a:off x="6384307" y="1546232"/>
              <a:ext cx="522258" cy="340920"/>
            </a:xfrm>
            <a:custGeom>
              <a:avLst/>
              <a:gdLst>
                <a:gd name="T0" fmla="*/ 0 w 61"/>
                <a:gd name="T1" fmla="*/ 5 h 40"/>
                <a:gd name="T2" fmla="*/ 0 w 61"/>
                <a:gd name="T3" fmla="*/ 5 h 40"/>
                <a:gd name="T4" fmla="*/ 0 w 61"/>
                <a:gd name="T5" fmla="*/ 35 h 40"/>
                <a:gd name="T6" fmla="*/ 0 w 61"/>
                <a:gd name="T7" fmla="*/ 35 h 40"/>
                <a:gd name="T8" fmla="*/ 16 w 61"/>
                <a:gd name="T9" fmla="*/ 20 h 40"/>
                <a:gd name="T10" fmla="*/ 0 w 61"/>
                <a:gd name="T11" fmla="*/ 5 h 40"/>
                <a:gd name="T12" fmla="*/ 19 w 61"/>
                <a:gd name="T13" fmla="*/ 17 h 40"/>
                <a:gd name="T14" fmla="*/ 22 w 61"/>
                <a:gd name="T15" fmla="*/ 20 h 40"/>
                <a:gd name="T16" fmla="*/ 26 w 61"/>
                <a:gd name="T17" fmla="*/ 23 h 40"/>
                <a:gd name="T18" fmla="*/ 31 w 61"/>
                <a:gd name="T19" fmla="*/ 25 h 40"/>
                <a:gd name="T20" fmla="*/ 36 w 61"/>
                <a:gd name="T21" fmla="*/ 23 h 40"/>
                <a:gd name="T22" fmla="*/ 38 w 61"/>
                <a:gd name="T23" fmla="*/ 21 h 40"/>
                <a:gd name="T24" fmla="*/ 42 w 61"/>
                <a:gd name="T25" fmla="*/ 17 h 40"/>
                <a:gd name="T26" fmla="*/ 58 w 61"/>
                <a:gd name="T27" fmla="*/ 2 h 40"/>
                <a:gd name="T28" fmla="*/ 59 w 61"/>
                <a:gd name="T29" fmla="*/ 0 h 40"/>
                <a:gd name="T30" fmla="*/ 2 w 61"/>
                <a:gd name="T31" fmla="*/ 0 h 40"/>
                <a:gd name="T32" fmla="*/ 3 w 61"/>
                <a:gd name="T33" fmla="*/ 1 h 40"/>
                <a:gd name="T34" fmla="*/ 19 w 61"/>
                <a:gd name="T35" fmla="*/ 17 h 40"/>
                <a:gd name="T36" fmla="*/ 42 w 61"/>
                <a:gd name="T37" fmla="*/ 24 h 40"/>
                <a:gd name="T38" fmla="*/ 38 w 61"/>
                <a:gd name="T39" fmla="*/ 27 h 40"/>
                <a:gd name="T40" fmla="*/ 31 w 61"/>
                <a:gd name="T41" fmla="*/ 30 h 40"/>
                <a:gd name="T42" fmla="*/ 23 w 61"/>
                <a:gd name="T43" fmla="*/ 27 h 40"/>
                <a:gd name="T44" fmla="*/ 19 w 61"/>
                <a:gd name="T45" fmla="*/ 23 h 40"/>
                <a:gd name="T46" fmla="*/ 3 w 61"/>
                <a:gd name="T47" fmla="*/ 39 h 40"/>
                <a:gd name="T48" fmla="*/ 2 w 61"/>
                <a:gd name="T49" fmla="*/ 40 h 40"/>
                <a:gd name="T50" fmla="*/ 59 w 61"/>
                <a:gd name="T51" fmla="*/ 40 h 40"/>
                <a:gd name="T52" fmla="*/ 58 w 61"/>
                <a:gd name="T53" fmla="*/ 39 h 40"/>
                <a:gd name="T54" fmla="*/ 42 w 61"/>
                <a:gd name="T55" fmla="*/ 24 h 40"/>
                <a:gd name="T56" fmla="*/ 60 w 61"/>
                <a:gd name="T57" fmla="*/ 6 h 40"/>
                <a:gd name="T58" fmla="*/ 45 w 61"/>
                <a:gd name="T59" fmla="*/ 21 h 40"/>
                <a:gd name="T60" fmla="*/ 60 w 61"/>
                <a:gd name="T61" fmla="*/ 36 h 40"/>
                <a:gd name="T62" fmla="*/ 61 w 61"/>
                <a:gd name="T63" fmla="*/ 36 h 40"/>
                <a:gd name="T64" fmla="*/ 61 w 61"/>
                <a:gd name="T65" fmla="*/ 5 h 40"/>
                <a:gd name="T66" fmla="*/ 60 w 61"/>
                <a:gd name="T6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" h="40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20"/>
                    <a:pt x="16" y="20"/>
                    <a:pt x="16" y="20"/>
                  </a:cubicBezTo>
                  <a:lnTo>
                    <a:pt x="0" y="5"/>
                  </a:lnTo>
                  <a:close/>
                  <a:moveTo>
                    <a:pt x="19" y="17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7" y="24"/>
                    <a:pt x="29" y="25"/>
                    <a:pt x="31" y="25"/>
                  </a:cubicBezTo>
                  <a:cubicBezTo>
                    <a:pt x="32" y="25"/>
                    <a:pt x="34" y="24"/>
                    <a:pt x="36" y="23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9" y="1"/>
                    <a:pt x="5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3" y="1"/>
                    <a:pt x="3" y="1"/>
                  </a:cubicBezTo>
                  <a:lnTo>
                    <a:pt x="19" y="17"/>
                  </a:lnTo>
                  <a:close/>
                  <a:moveTo>
                    <a:pt x="42" y="24"/>
                  </a:moveTo>
                  <a:cubicBezTo>
                    <a:pt x="38" y="27"/>
                    <a:pt x="38" y="27"/>
                    <a:pt x="38" y="27"/>
                  </a:cubicBezTo>
                  <a:cubicBezTo>
                    <a:pt x="36" y="29"/>
                    <a:pt x="33" y="30"/>
                    <a:pt x="31" y="30"/>
                  </a:cubicBezTo>
                  <a:cubicBezTo>
                    <a:pt x="28" y="30"/>
                    <a:pt x="25" y="29"/>
                    <a:pt x="23" y="27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2" y="39"/>
                    <a:pt x="2" y="40"/>
                    <a:pt x="2" y="40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8" y="40"/>
                    <a:pt x="58" y="40"/>
                    <a:pt x="58" y="39"/>
                  </a:cubicBezTo>
                  <a:lnTo>
                    <a:pt x="42" y="24"/>
                  </a:lnTo>
                  <a:close/>
                  <a:moveTo>
                    <a:pt x="60" y="6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6"/>
                    <a:pt x="60" y="36"/>
                    <a:pt x="61" y="36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0" y="5"/>
                    <a:pt x="60" y="5"/>
                    <a:pt x="6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406260" y="3735539"/>
            <a:ext cx="532720" cy="528427"/>
            <a:chOff x="5140318" y="1270595"/>
            <a:chExt cx="899447" cy="892198"/>
          </a:xfrm>
        </p:grpSpPr>
        <p:sp>
          <p:nvSpPr>
            <p:cNvPr id="71" name="Oval 154"/>
            <p:cNvSpPr>
              <a:spLocks noChangeArrowheads="1"/>
            </p:cNvSpPr>
            <p:nvPr/>
          </p:nvSpPr>
          <p:spPr bwMode="auto">
            <a:xfrm>
              <a:off x="5140318" y="1270595"/>
              <a:ext cx="899447" cy="892198"/>
            </a:xfrm>
            <a:prstGeom prst="ellipse">
              <a:avLst/>
            </a:prstGeom>
            <a:solidFill>
              <a:srgbClr val="738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Oval 155"/>
            <p:cNvSpPr>
              <a:spLocks noChangeArrowheads="1"/>
            </p:cNvSpPr>
            <p:nvPr/>
          </p:nvSpPr>
          <p:spPr bwMode="auto">
            <a:xfrm>
              <a:off x="5191092" y="1314114"/>
              <a:ext cx="797896" cy="797901"/>
            </a:xfrm>
            <a:prstGeom prst="ellipse">
              <a:avLst/>
            </a:prstGeom>
            <a:solidFill>
              <a:srgbClr val="A1B9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156"/>
            <p:cNvSpPr/>
            <p:nvPr/>
          </p:nvSpPr>
          <p:spPr bwMode="auto">
            <a:xfrm>
              <a:off x="5165707" y="1470069"/>
              <a:ext cx="696345" cy="685468"/>
            </a:xfrm>
            <a:custGeom>
              <a:avLst/>
              <a:gdLst>
                <a:gd name="T0" fmla="*/ 36 w 192"/>
                <a:gd name="T1" fmla="*/ 45 h 189"/>
                <a:gd name="T2" fmla="*/ 0 w 192"/>
                <a:gd name="T3" fmla="*/ 80 h 189"/>
                <a:gd name="T4" fmla="*/ 29 w 192"/>
                <a:gd name="T5" fmla="*/ 148 h 189"/>
                <a:gd name="T6" fmla="*/ 69 w 192"/>
                <a:gd name="T7" fmla="*/ 170 h 189"/>
                <a:gd name="T8" fmla="*/ 118 w 192"/>
                <a:gd name="T9" fmla="*/ 189 h 189"/>
                <a:gd name="T10" fmla="*/ 177 w 192"/>
                <a:gd name="T11" fmla="*/ 130 h 189"/>
                <a:gd name="T12" fmla="*/ 177 w 192"/>
                <a:gd name="T13" fmla="*/ 66 h 189"/>
                <a:gd name="T14" fmla="*/ 192 w 192"/>
                <a:gd name="T15" fmla="*/ 52 h 189"/>
                <a:gd name="T16" fmla="*/ 116 w 192"/>
                <a:gd name="T17" fmla="*/ 0 h 189"/>
                <a:gd name="T18" fmla="*/ 47 w 192"/>
                <a:gd name="T19" fmla="*/ 40 h 189"/>
                <a:gd name="T20" fmla="*/ 36 w 192"/>
                <a:gd name="T21" fmla="*/ 4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189">
                  <a:moveTo>
                    <a:pt x="36" y="45"/>
                  </a:moveTo>
                  <a:lnTo>
                    <a:pt x="0" y="80"/>
                  </a:lnTo>
                  <a:lnTo>
                    <a:pt x="29" y="148"/>
                  </a:lnTo>
                  <a:lnTo>
                    <a:pt x="69" y="170"/>
                  </a:lnTo>
                  <a:lnTo>
                    <a:pt x="118" y="189"/>
                  </a:lnTo>
                  <a:lnTo>
                    <a:pt x="177" y="130"/>
                  </a:lnTo>
                  <a:lnTo>
                    <a:pt x="177" y="66"/>
                  </a:lnTo>
                  <a:lnTo>
                    <a:pt x="192" y="52"/>
                  </a:lnTo>
                  <a:lnTo>
                    <a:pt x="116" y="0"/>
                  </a:lnTo>
                  <a:lnTo>
                    <a:pt x="47" y="40"/>
                  </a:lnTo>
                  <a:lnTo>
                    <a:pt x="36" y="45"/>
                  </a:lnTo>
                  <a:close/>
                </a:path>
              </a:pathLst>
            </a:custGeom>
            <a:solidFill>
              <a:srgbClr val="738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157"/>
            <p:cNvSpPr/>
            <p:nvPr/>
          </p:nvSpPr>
          <p:spPr bwMode="auto">
            <a:xfrm>
              <a:off x="5347046" y="1538978"/>
              <a:ext cx="471485" cy="402576"/>
            </a:xfrm>
            <a:custGeom>
              <a:avLst/>
              <a:gdLst>
                <a:gd name="T0" fmla="*/ 30 w 55"/>
                <a:gd name="T1" fmla="*/ 1 h 47"/>
                <a:gd name="T2" fmla="*/ 25 w 55"/>
                <a:gd name="T3" fmla="*/ 1 h 47"/>
                <a:gd name="T4" fmla="*/ 3 w 55"/>
                <a:gd name="T5" fmla="*/ 15 h 47"/>
                <a:gd name="T6" fmla="*/ 0 w 55"/>
                <a:gd name="T7" fmla="*/ 20 h 47"/>
                <a:gd name="T8" fmla="*/ 0 w 55"/>
                <a:gd name="T9" fmla="*/ 44 h 47"/>
                <a:gd name="T10" fmla="*/ 3 w 55"/>
                <a:gd name="T11" fmla="*/ 47 h 47"/>
                <a:gd name="T12" fmla="*/ 13 w 55"/>
                <a:gd name="T13" fmla="*/ 47 h 47"/>
                <a:gd name="T14" fmla="*/ 17 w 55"/>
                <a:gd name="T15" fmla="*/ 44 h 47"/>
                <a:gd name="T16" fmla="*/ 17 w 55"/>
                <a:gd name="T17" fmla="*/ 27 h 47"/>
                <a:gd name="T18" fmla="*/ 20 w 55"/>
                <a:gd name="T19" fmla="*/ 24 h 47"/>
                <a:gd name="T20" fmla="*/ 36 w 55"/>
                <a:gd name="T21" fmla="*/ 24 h 47"/>
                <a:gd name="T22" fmla="*/ 39 w 55"/>
                <a:gd name="T23" fmla="*/ 27 h 47"/>
                <a:gd name="T24" fmla="*/ 39 w 55"/>
                <a:gd name="T25" fmla="*/ 44 h 47"/>
                <a:gd name="T26" fmla="*/ 42 w 55"/>
                <a:gd name="T27" fmla="*/ 47 h 47"/>
                <a:gd name="T28" fmla="*/ 52 w 55"/>
                <a:gd name="T29" fmla="*/ 47 h 47"/>
                <a:gd name="T30" fmla="*/ 55 w 55"/>
                <a:gd name="T31" fmla="*/ 44 h 47"/>
                <a:gd name="T32" fmla="*/ 55 w 55"/>
                <a:gd name="T33" fmla="*/ 21 h 47"/>
                <a:gd name="T34" fmla="*/ 52 w 55"/>
                <a:gd name="T35" fmla="*/ 16 h 47"/>
                <a:gd name="T36" fmla="*/ 30 w 55"/>
                <a:gd name="T3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" h="47">
                  <a:moveTo>
                    <a:pt x="30" y="1"/>
                  </a:moveTo>
                  <a:cubicBezTo>
                    <a:pt x="28" y="0"/>
                    <a:pt x="26" y="0"/>
                    <a:pt x="25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6"/>
                    <a:pt x="0" y="18"/>
                    <a:pt x="0" y="2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2" y="47"/>
                    <a:pt x="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5" y="47"/>
                    <a:pt x="17" y="46"/>
                    <a:pt x="17" y="44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6"/>
                    <a:pt x="18" y="24"/>
                    <a:pt x="20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7" y="24"/>
                    <a:pt x="39" y="26"/>
                    <a:pt x="39" y="27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46"/>
                    <a:pt x="40" y="47"/>
                    <a:pt x="42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3" y="47"/>
                    <a:pt x="55" y="46"/>
                    <a:pt x="55" y="44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19"/>
                    <a:pt x="54" y="17"/>
                    <a:pt x="52" y="16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158"/>
            <p:cNvSpPr/>
            <p:nvPr/>
          </p:nvSpPr>
          <p:spPr bwMode="auto">
            <a:xfrm>
              <a:off x="5296271" y="1444680"/>
              <a:ext cx="573034" cy="221237"/>
            </a:xfrm>
            <a:custGeom>
              <a:avLst/>
              <a:gdLst>
                <a:gd name="T0" fmla="*/ 63 w 67"/>
                <a:gd name="T1" fmla="*/ 20 h 26"/>
                <a:gd name="T2" fmla="*/ 61 w 67"/>
                <a:gd name="T3" fmla="*/ 15 h 26"/>
                <a:gd name="T4" fmla="*/ 61 w 67"/>
                <a:gd name="T5" fmla="*/ 10 h 26"/>
                <a:gd name="T6" fmla="*/ 58 w 67"/>
                <a:gd name="T7" fmla="*/ 7 h 26"/>
                <a:gd name="T8" fmla="*/ 57 w 67"/>
                <a:gd name="T9" fmla="*/ 7 h 26"/>
                <a:gd name="T10" fmla="*/ 54 w 67"/>
                <a:gd name="T11" fmla="*/ 10 h 26"/>
                <a:gd name="T12" fmla="*/ 54 w 67"/>
                <a:gd name="T13" fmla="*/ 11 h 26"/>
                <a:gd name="T14" fmla="*/ 52 w 67"/>
                <a:gd name="T15" fmla="*/ 12 h 26"/>
                <a:gd name="T16" fmla="*/ 36 w 67"/>
                <a:gd name="T17" fmla="*/ 2 h 26"/>
                <a:gd name="T18" fmla="*/ 33 w 67"/>
                <a:gd name="T19" fmla="*/ 0 h 26"/>
                <a:gd name="T20" fmla="*/ 30 w 67"/>
                <a:gd name="T21" fmla="*/ 2 h 26"/>
                <a:gd name="T22" fmla="*/ 2 w 67"/>
                <a:gd name="T23" fmla="*/ 20 h 26"/>
                <a:gd name="T24" fmla="*/ 1 w 67"/>
                <a:gd name="T25" fmla="*/ 24 h 26"/>
                <a:gd name="T26" fmla="*/ 5 w 67"/>
                <a:gd name="T27" fmla="*/ 25 h 26"/>
                <a:gd name="T28" fmla="*/ 30 w 67"/>
                <a:gd name="T29" fmla="*/ 8 h 26"/>
                <a:gd name="T30" fmla="*/ 36 w 67"/>
                <a:gd name="T31" fmla="*/ 8 h 26"/>
                <a:gd name="T32" fmla="*/ 63 w 67"/>
                <a:gd name="T33" fmla="*/ 25 h 26"/>
                <a:gd name="T34" fmla="*/ 67 w 67"/>
                <a:gd name="T35" fmla="*/ 25 h 26"/>
                <a:gd name="T36" fmla="*/ 65 w 67"/>
                <a:gd name="T37" fmla="*/ 21 h 26"/>
                <a:gd name="T38" fmla="*/ 63 w 67"/>
                <a:gd name="T3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" h="26">
                  <a:moveTo>
                    <a:pt x="63" y="20"/>
                  </a:moveTo>
                  <a:cubicBezTo>
                    <a:pt x="62" y="19"/>
                    <a:pt x="61" y="17"/>
                    <a:pt x="61" y="15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1" y="8"/>
                    <a:pt x="59" y="7"/>
                    <a:pt x="58" y="7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6" y="7"/>
                    <a:pt x="54" y="8"/>
                    <a:pt x="54" y="10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4" y="12"/>
                    <a:pt x="53" y="13"/>
                    <a:pt x="52" y="1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5" y="1"/>
                    <a:pt x="33" y="0"/>
                    <a:pt x="33" y="0"/>
                  </a:cubicBezTo>
                  <a:cubicBezTo>
                    <a:pt x="33" y="0"/>
                    <a:pt x="32" y="1"/>
                    <a:pt x="30" y="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21"/>
                    <a:pt x="0" y="23"/>
                    <a:pt x="1" y="24"/>
                  </a:cubicBezTo>
                  <a:cubicBezTo>
                    <a:pt x="1" y="25"/>
                    <a:pt x="3" y="26"/>
                    <a:pt x="5" y="25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2" y="7"/>
                    <a:pt x="34" y="7"/>
                    <a:pt x="36" y="8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64" y="26"/>
                    <a:pt x="66" y="26"/>
                    <a:pt x="67" y="25"/>
                  </a:cubicBezTo>
                  <a:cubicBezTo>
                    <a:pt x="67" y="24"/>
                    <a:pt x="67" y="22"/>
                    <a:pt x="65" y="21"/>
                  </a:cubicBezTo>
                  <a:lnTo>
                    <a:pt x="63" y="20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159"/>
            <p:cNvSpPr/>
            <p:nvPr/>
          </p:nvSpPr>
          <p:spPr bwMode="auto">
            <a:xfrm>
              <a:off x="5365180" y="1528096"/>
              <a:ext cx="460603" cy="402576"/>
            </a:xfrm>
            <a:custGeom>
              <a:avLst/>
              <a:gdLst>
                <a:gd name="T0" fmla="*/ 29 w 54"/>
                <a:gd name="T1" fmla="*/ 1 h 47"/>
                <a:gd name="T2" fmla="*/ 24 w 54"/>
                <a:gd name="T3" fmla="*/ 1 h 47"/>
                <a:gd name="T4" fmla="*/ 2 w 54"/>
                <a:gd name="T5" fmla="*/ 15 h 47"/>
                <a:gd name="T6" fmla="*/ 0 w 54"/>
                <a:gd name="T7" fmla="*/ 20 h 47"/>
                <a:gd name="T8" fmla="*/ 0 w 54"/>
                <a:gd name="T9" fmla="*/ 44 h 47"/>
                <a:gd name="T10" fmla="*/ 3 w 54"/>
                <a:gd name="T11" fmla="*/ 47 h 47"/>
                <a:gd name="T12" fmla="*/ 13 w 54"/>
                <a:gd name="T13" fmla="*/ 47 h 47"/>
                <a:gd name="T14" fmla="*/ 16 w 54"/>
                <a:gd name="T15" fmla="*/ 44 h 47"/>
                <a:gd name="T16" fmla="*/ 16 w 54"/>
                <a:gd name="T17" fmla="*/ 27 h 47"/>
                <a:gd name="T18" fmla="*/ 19 w 54"/>
                <a:gd name="T19" fmla="*/ 24 h 47"/>
                <a:gd name="T20" fmla="*/ 35 w 54"/>
                <a:gd name="T21" fmla="*/ 24 h 47"/>
                <a:gd name="T22" fmla="*/ 38 w 54"/>
                <a:gd name="T23" fmla="*/ 27 h 47"/>
                <a:gd name="T24" fmla="*/ 38 w 54"/>
                <a:gd name="T25" fmla="*/ 44 h 47"/>
                <a:gd name="T26" fmla="*/ 41 w 54"/>
                <a:gd name="T27" fmla="*/ 47 h 47"/>
                <a:gd name="T28" fmla="*/ 51 w 54"/>
                <a:gd name="T29" fmla="*/ 47 h 47"/>
                <a:gd name="T30" fmla="*/ 54 w 54"/>
                <a:gd name="T31" fmla="*/ 44 h 47"/>
                <a:gd name="T32" fmla="*/ 54 w 54"/>
                <a:gd name="T33" fmla="*/ 20 h 47"/>
                <a:gd name="T34" fmla="*/ 52 w 54"/>
                <a:gd name="T35" fmla="*/ 16 h 47"/>
                <a:gd name="T36" fmla="*/ 29 w 54"/>
                <a:gd name="T3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47">
                  <a:moveTo>
                    <a:pt x="29" y="1"/>
                  </a:moveTo>
                  <a:cubicBezTo>
                    <a:pt x="28" y="0"/>
                    <a:pt x="25" y="0"/>
                    <a:pt x="24" y="1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6"/>
                    <a:pt x="0" y="18"/>
                    <a:pt x="0" y="2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1" y="47"/>
                    <a:pt x="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4" y="47"/>
                    <a:pt x="16" y="46"/>
                    <a:pt x="16" y="44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26"/>
                    <a:pt x="17" y="24"/>
                    <a:pt x="19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7" y="24"/>
                    <a:pt x="38" y="26"/>
                    <a:pt x="38" y="27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46"/>
                    <a:pt x="39" y="47"/>
                    <a:pt x="41" y="47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3" y="47"/>
                    <a:pt x="54" y="46"/>
                    <a:pt x="54" y="44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3" y="17"/>
                    <a:pt x="52" y="16"/>
                  </a:cubicBezTo>
                  <a:lnTo>
                    <a:pt x="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160"/>
            <p:cNvSpPr/>
            <p:nvPr/>
          </p:nvSpPr>
          <p:spPr bwMode="auto">
            <a:xfrm>
              <a:off x="5303521" y="1433802"/>
              <a:ext cx="583916" cy="224863"/>
            </a:xfrm>
            <a:custGeom>
              <a:avLst/>
              <a:gdLst>
                <a:gd name="T0" fmla="*/ 64 w 68"/>
                <a:gd name="T1" fmla="*/ 20 h 26"/>
                <a:gd name="T2" fmla="*/ 61 w 68"/>
                <a:gd name="T3" fmla="*/ 15 h 26"/>
                <a:gd name="T4" fmla="*/ 61 w 68"/>
                <a:gd name="T5" fmla="*/ 10 h 26"/>
                <a:gd name="T6" fmla="*/ 58 w 68"/>
                <a:gd name="T7" fmla="*/ 7 h 26"/>
                <a:gd name="T8" fmla="*/ 57 w 68"/>
                <a:gd name="T9" fmla="*/ 7 h 26"/>
                <a:gd name="T10" fmla="*/ 54 w 68"/>
                <a:gd name="T11" fmla="*/ 10 h 26"/>
                <a:gd name="T12" fmla="*/ 54 w 68"/>
                <a:gd name="T13" fmla="*/ 10 h 26"/>
                <a:gd name="T14" fmla="*/ 52 w 68"/>
                <a:gd name="T15" fmla="*/ 12 h 26"/>
                <a:gd name="T16" fmla="*/ 36 w 68"/>
                <a:gd name="T17" fmla="*/ 1 h 26"/>
                <a:gd name="T18" fmla="*/ 33 w 68"/>
                <a:gd name="T19" fmla="*/ 0 h 26"/>
                <a:gd name="T20" fmla="*/ 30 w 68"/>
                <a:gd name="T21" fmla="*/ 1 h 26"/>
                <a:gd name="T22" fmla="*/ 2 w 68"/>
                <a:gd name="T23" fmla="*/ 20 h 26"/>
                <a:gd name="T24" fmla="*/ 1 w 68"/>
                <a:gd name="T25" fmla="*/ 24 h 26"/>
                <a:gd name="T26" fmla="*/ 5 w 68"/>
                <a:gd name="T27" fmla="*/ 24 h 26"/>
                <a:gd name="T28" fmla="*/ 31 w 68"/>
                <a:gd name="T29" fmla="*/ 7 h 26"/>
                <a:gd name="T30" fmla="*/ 36 w 68"/>
                <a:gd name="T31" fmla="*/ 7 h 26"/>
                <a:gd name="T32" fmla="*/ 63 w 68"/>
                <a:gd name="T33" fmla="*/ 25 h 26"/>
                <a:gd name="T34" fmla="*/ 67 w 68"/>
                <a:gd name="T35" fmla="*/ 25 h 26"/>
                <a:gd name="T36" fmla="*/ 66 w 68"/>
                <a:gd name="T37" fmla="*/ 21 h 26"/>
                <a:gd name="T38" fmla="*/ 64 w 68"/>
                <a:gd name="T3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8" h="26">
                  <a:moveTo>
                    <a:pt x="64" y="20"/>
                  </a:moveTo>
                  <a:cubicBezTo>
                    <a:pt x="62" y="19"/>
                    <a:pt x="61" y="17"/>
                    <a:pt x="61" y="15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1" y="8"/>
                    <a:pt x="60" y="7"/>
                    <a:pt x="58" y="7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6" y="7"/>
                    <a:pt x="54" y="8"/>
                    <a:pt x="54" y="10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12"/>
                    <a:pt x="53" y="13"/>
                    <a:pt x="52" y="1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3" y="0"/>
                    <a:pt x="33" y="0"/>
                  </a:cubicBezTo>
                  <a:cubicBezTo>
                    <a:pt x="33" y="0"/>
                    <a:pt x="32" y="1"/>
                    <a:pt x="30" y="1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2" y="25"/>
                    <a:pt x="3" y="25"/>
                    <a:pt x="5" y="2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6"/>
                    <a:pt x="34" y="6"/>
                    <a:pt x="36" y="7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64" y="26"/>
                    <a:pt x="66" y="26"/>
                    <a:pt x="67" y="25"/>
                  </a:cubicBezTo>
                  <a:cubicBezTo>
                    <a:pt x="68" y="24"/>
                    <a:pt x="67" y="22"/>
                    <a:pt x="66" y="21"/>
                  </a:cubicBezTo>
                  <a:lnTo>
                    <a:pt x="6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7406262" y="4218850"/>
            <a:ext cx="532720" cy="532723"/>
            <a:chOff x="3033145" y="2315118"/>
            <a:chExt cx="899446" cy="899450"/>
          </a:xfrm>
        </p:grpSpPr>
        <p:sp>
          <p:nvSpPr>
            <p:cNvPr id="79" name="Oval 208"/>
            <p:cNvSpPr>
              <a:spLocks noChangeArrowheads="1"/>
            </p:cNvSpPr>
            <p:nvPr/>
          </p:nvSpPr>
          <p:spPr bwMode="auto">
            <a:xfrm>
              <a:off x="3033145" y="2315118"/>
              <a:ext cx="899446" cy="899450"/>
            </a:xfrm>
            <a:prstGeom prst="ellipse">
              <a:avLst/>
            </a:prstGeom>
            <a:solidFill>
              <a:srgbClr val="BD4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Oval 209"/>
            <p:cNvSpPr>
              <a:spLocks noChangeArrowheads="1"/>
            </p:cNvSpPr>
            <p:nvPr/>
          </p:nvSpPr>
          <p:spPr bwMode="auto">
            <a:xfrm>
              <a:off x="3083919" y="2369520"/>
              <a:ext cx="797895" cy="794273"/>
            </a:xfrm>
            <a:prstGeom prst="ellipse">
              <a:avLst/>
            </a:prstGeom>
            <a:solidFill>
              <a:srgbClr val="EC5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210"/>
            <p:cNvSpPr/>
            <p:nvPr/>
          </p:nvSpPr>
          <p:spPr bwMode="auto">
            <a:xfrm>
              <a:off x="3058532" y="2590755"/>
              <a:ext cx="667331" cy="598425"/>
            </a:xfrm>
            <a:custGeom>
              <a:avLst/>
              <a:gdLst>
                <a:gd name="T0" fmla="*/ 33 w 184"/>
                <a:gd name="T1" fmla="*/ 0 h 165"/>
                <a:gd name="T2" fmla="*/ 0 w 184"/>
                <a:gd name="T3" fmla="*/ 35 h 165"/>
                <a:gd name="T4" fmla="*/ 26 w 184"/>
                <a:gd name="T5" fmla="*/ 125 h 165"/>
                <a:gd name="T6" fmla="*/ 90 w 184"/>
                <a:gd name="T7" fmla="*/ 161 h 165"/>
                <a:gd name="T8" fmla="*/ 123 w 184"/>
                <a:gd name="T9" fmla="*/ 165 h 165"/>
                <a:gd name="T10" fmla="*/ 165 w 184"/>
                <a:gd name="T11" fmla="*/ 123 h 165"/>
                <a:gd name="T12" fmla="*/ 156 w 184"/>
                <a:gd name="T13" fmla="*/ 102 h 165"/>
                <a:gd name="T14" fmla="*/ 170 w 184"/>
                <a:gd name="T15" fmla="*/ 87 h 165"/>
                <a:gd name="T16" fmla="*/ 184 w 184"/>
                <a:gd name="T17" fmla="*/ 31 h 165"/>
                <a:gd name="T18" fmla="*/ 83 w 184"/>
                <a:gd name="T19" fmla="*/ 28 h 165"/>
                <a:gd name="T20" fmla="*/ 76 w 184"/>
                <a:gd name="T21" fmla="*/ 5 h 165"/>
                <a:gd name="T22" fmla="*/ 50 w 184"/>
                <a:gd name="T23" fmla="*/ 0 h 165"/>
                <a:gd name="T24" fmla="*/ 33 w 184"/>
                <a:gd name="T2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165">
                  <a:moveTo>
                    <a:pt x="33" y="0"/>
                  </a:moveTo>
                  <a:lnTo>
                    <a:pt x="0" y="35"/>
                  </a:lnTo>
                  <a:lnTo>
                    <a:pt x="26" y="125"/>
                  </a:lnTo>
                  <a:lnTo>
                    <a:pt x="90" y="161"/>
                  </a:lnTo>
                  <a:lnTo>
                    <a:pt x="123" y="165"/>
                  </a:lnTo>
                  <a:lnTo>
                    <a:pt x="165" y="123"/>
                  </a:lnTo>
                  <a:lnTo>
                    <a:pt x="156" y="102"/>
                  </a:lnTo>
                  <a:lnTo>
                    <a:pt x="170" y="87"/>
                  </a:lnTo>
                  <a:lnTo>
                    <a:pt x="184" y="31"/>
                  </a:lnTo>
                  <a:lnTo>
                    <a:pt x="83" y="28"/>
                  </a:lnTo>
                  <a:lnTo>
                    <a:pt x="76" y="5"/>
                  </a:lnTo>
                  <a:lnTo>
                    <a:pt x="50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D4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Oval 211"/>
            <p:cNvSpPr>
              <a:spLocks noChangeArrowheads="1"/>
            </p:cNvSpPr>
            <p:nvPr/>
          </p:nvSpPr>
          <p:spPr bwMode="auto">
            <a:xfrm>
              <a:off x="3392196" y="2949808"/>
              <a:ext cx="101551" cy="9429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Oval 212"/>
            <p:cNvSpPr>
              <a:spLocks noChangeArrowheads="1"/>
            </p:cNvSpPr>
            <p:nvPr/>
          </p:nvSpPr>
          <p:spPr bwMode="auto">
            <a:xfrm>
              <a:off x="3573537" y="2949812"/>
              <a:ext cx="94297" cy="9429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213"/>
            <p:cNvSpPr>
              <a:spLocks noEditPoints="1"/>
            </p:cNvSpPr>
            <p:nvPr/>
          </p:nvSpPr>
          <p:spPr bwMode="auto">
            <a:xfrm>
              <a:off x="3178216" y="2583505"/>
              <a:ext cx="591167" cy="340921"/>
            </a:xfrm>
            <a:custGeom>
              <a:avLst/>
              <a:gdLst>
                <a:gd name="T0" fmla="*/ 66 w 69"/>
                <a:gd name="T1" fmla="*/ 12 h 40"/>
                <a:gd name="T2" fmla="*/ 26 w 69"/>
                <a:gd name="T3" fmla="*/ 12 h 40"/>
                <a:gd name="T4" fmla="*/ 22 w 69"/>
                <a:gd name="T5" fmla="*/ 8 h 40"/>
                <a:gd name="T6" fmla="*/ 21 w 69"/>
                <a:gd name="T7" fmla="*/ 4 h 40"/>
                <a:gd name="T8" fmla="*/ 17 w 69"/>
                <a:gd name="T9" fmla="*/ 0 h 40"/>
                <a:gd name="T10" fmla="*/ 4 w 69"/>
                <a:gd name="T11" fmla="*/ 0 h 40"/>
                <a:gd name="T12" fmla="*/ 0 w 69"/>
                <a:gd name="T13" fmla="*/ 3 h 40"/>
                <a:gd name="T14" fmla="*/ 4 w 69"/>
                <a:gd name="T15" fmla="*/ 7 h 40"/>
                <a:gd name="T16" fmla="*/ 9 w 69"/>
                <a:gd name="T17" fmla="*/ 7 h 40"/>
                <a:gd name="T18" fmla="*/ 14 w 69"/>
                <a:gd name="T19" fmla="*/ 11 h 40"/>
                <a:gd name="T20" fmla="*/ 24 w 69"/>
                <a:gd name="T21" fmla="*/ 36 h 40"/>
                <a:gd name="T22" fmla="*/ 29 w 69"/>
                <a:gd name="T23" fmla="*/ 40 h 40"/>
                <a:gd name="T24" fmla="*/ 54 w 69"/>
                <a:gd name="T25" fmla="*/ 40 h 40"/>
                <a:gd name="T26" fmla="*/ 60 w 69"/>
                <a:gd name="T27" fmla="*/ 36 h 40"/>
                <a:gd name="T28" fmla="*/ 68 w 69"/>
                <a:gd name="T29" fmla="*/ 16 h 40"/>
                <a:gd name="T30" fmla="*/ 66 w 69"/>
                <a:gd name="T31" fmla="*/ 12 h 40"/>
                <a:gd name="T32" fmla="*/ 53 w 69"/>
                <a:gd name="T33" fmla="*/ 34 h 40"/>
                <a:gd name="T34" fmla="*/ 31 w 69"/>
                <a:gd name="T35" fmla="*/ 34 h 40"/>
                <a:gd name="T36" fmla="*/ 26 w 69"/>
                <a:gd name="T37" fmla="*/ 18 h 40"/>
                <a:gd name="T38" fmla="*/ 59 w 69"/>
                <a:gd name="T39" fmla="*/ 18 h 40"/>
                <a:gd name="T40" fmla="*/ 53 w 69"/>
                <a:gd name="T41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9" h="40">
                  <a:moveTo>
                    <a:pt x="66" y="12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4" y="12"/>
                    <a:pt x="22" y="10"/>
                    <a:pt x="22" y="8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"/>
                    <a:pt x="19" y="0"/>
                    <a:pt x="1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5"/>
                    <a:pt x="1" y="7"/>
                    <a:pt x="4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1" y="7"/>
                    <a:pt x="13" y="9"/>
                    <a:pt x="14" y="11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8"/>
                    <a:pt x="27" y="40"/>
                    <a:pt x="29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6" y="40"/>
                    <a:pt x="59" y="38"/>
                    <a:pt x="60" y="36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69" y="14"/>
                    <a:pt x="68" y="12"/>
                    <a:pt x="66" y="12"/>
                  </a:cubicBezTo>
                  <a:close/>
                  <a:moveTo>
                    <a:pt x="53" y="34"/>
                  </a:moveTo>
                  <a:cubicBezTo>
                    <a:pt x="31" y="34"/>
                    <a:pt x="31" y="34"/>
                    <a:pt x="31" y="34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59" y="18"/>
                    <a:pt x="59" y="18"/>
                    <a:pt x="59" y="18"/>
                  </a:cubicBezTo>
                  <a:lnTo>
                    <a:pt x="53" y="34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Oval 214"/>
            <p:cNvSpPr>
              <a:spLocks noChangeArrowheads="1"/>
            </p:cNvSpPr>
            <p:nvPr/>
          </p:nvSpPr>
          <p:spPr bwMode="auto">
            <a:xfrm>
              <a:off x="3410331" y="2942559"/>
              <a:ext cx="94297" cy="9429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Oval 215"/>
            <p:cNvSpPr>
              <a:spLocks noChangeArrowheads="1"/>
            </p:cNvSpPr>
            <p:nvPr/>
          </p:nvSpPr>
          <p:spPr bwMode="auto">
            <a:xfrm>
              <a:off x="3580790" y="2942561"/>
              <a:ext cx="101551" cy="9429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216"/>
            <p:cNvSpPr>
              <a:spLocks noEditPoints="1"/>
            </p:cNvSpPr>
            <p:nvPr/>
          </p:nvSpPr>
          <p:spPr bwMode="auto">
            <a:xfrm>
              <a:off x="3185471" y="2565368"/>
              <a:ext cx="591167" cy="340921"/>
            </a:xfrm>
            <a:custGeom>
              <a:avLst/>
              <a:gdLst>
                <a:gd name="T0" fmla="*/ 66 w 69"/>
                <a:gd name="T1" fmla="*/ 13 h 40"/>
                <a:gd name="T2" fmla="*/ 26 w 69"/>
                <a:gd name="T3" fmla="*/ 13 h 40"/>
                <a:gd name="T4" fmla="*/ 22 w 69"/>
                <a:gd name="T5" fmla="*/ 9 h 40"/>
                <a:gd name="T6" fmla="*/ 22 w 69"/>
                <a:gd name="T7" fmla="*/ 4 h 40"/>
                <a:gd name="T8" fmla="*/ 17 w 69"/>
                <a:gd name="T9" fmla="*/ 0 h 40"/>
                <a:gd name="T10" fmla="*/ 4 w 69"/>
                <a:gd name="T11" fmla="*/ 0 h 40"/>
                <a:gd name="T12" fmla="*/ 0 w 69"/>
                <a:gd name="T13" fmla="*/ 4 h 40"/>
                <a:gd name="T14" fmla="*/ 4 w 69"/>
                <a:gd name="T15" fmla="*/ 8 h 40"/>
                <a:gd name="T16" fmla="*/ 9 w 69"/>
                <a:gd name="T17" fmla="*/ 8 h 40"/>
                <a:gd name="T18" fmla="*/ 14 w 69"/>
                <a:gd name="T19" fmla="*/ 12 h 40"/>
                <a:gd name="T20" fmla="*/ 24 w 69"/>
                <a:gd name="T21" fmla="*/ 37 h 40"/>
                <a:gd name="T22" fmla="*/ 30 w 69"/>
                <a:gd name="T23" fmla="*/ 40 h 40"/>
                <a:gd name="T24" fmla="*/ 54 w 69"/>
                <a:gd name="T25" fmla="*/ 40 h 40"/>
                <a:gd name="T26" fmla="*/ 60 w 69"/>
                <a:gd name="T27" fmla="*/ 37 h 40"/>
                <a:gd name="T28" fmla="*/ 68 w 69"/>
                <a:gd name="T29" fmla="*/ 17 h 40"/>
                <a:gd name="T30" fmla="*/ 66 w 69"/>
                <a:gd name="T31" fmla="*/ 13 h 40"/>
                <a:gd name="T32" fmla="*/ 53 w 69"/>
                <a:gd name="T33" fmla="*/ 35 h 40"/>
                <a:gd name="T34" fmla="*/ 32 w 69"/>
                <a:gd name="T35" fmla="*/ 35 h 40"/>
                <a:gd name="T36" fmla="*/ 26 w 69"/>
                <a:gd name="T37" fmla="*/ 19 h 40"/>
                <a:gd name="T38" fmla="*/ 59 w 69"/>
                <a:gd name="T39" fmla="*/ 19 h 40"/>
                <a:gd name="T40" fmla="*/ 53 w 69"/>
                <a:gd name="T41" fmla="*/ 3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9" h="40">
                  <a:moveTo>
                    <a:pt x="66" y="13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24" y="13"/>
                    <a:pt x="22" y="11"/>
                    <a:pt x="22" y="9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2"/>
                    <a:pt x="20" y="0"/>
                    <a:pt x="1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4" y="9"/>
                    <a:pt x="14" y="12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5" y="39"/>
                    <a:pt x="27" y="40"/>
                    <a:pt x="30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7" y="40"/>
                    <a:pt x="59" y="39"/>
                    <a:pt x="60" y="37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9" y="15"/>
                    <a:pt x="68" y="13"/>
                    <a:pt x="66" y="13"/>
                  </a:cubicBezTo>
                  <a:close/>
                  <a:moveTo>
                    <a:pt x="53" y="35"/>
                  </a:moveTo>
                  <a:cubicBezTo>
                    <a:pt x="32" y="35"/>
                    <a:pt x="32" y="35"/>
                    <a:pt x="32" y="35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59" y="19"/>
                    <a:pt x="59" y="19"/>
                    <a:pt x="59" y="19"/>
                  </a:cubicBezTo>
                  <a:lnTo>
                    <a:pt x="53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8" name="TextBox 10">
            <a:hlinkClick r:id="rId2"/>
          </p:cNvPr>
          <p:cNvSpPr>
            <a:spLocks noChangeArrowheads="1"/>
          </p:cNvSpPr>
          <p:nvPr/>
        </p:nvSpPr>
        <p:spPr bwMode="auto">
          <a:xfrm>
            <a:off x="8187332" y="3356464"/>
            <a:ext cx="3699521" cy="36576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</a:pPr>
            <a:r>
              <a:rPr lang="en-US" altLang="zh-CN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xxxxxxxx@qq.com</a:t>
            </a:r>
          </a:p>
        </p:txBody>
      </p:sp>
      <p:sp>
        <p:nvSpPr>
          <p:cNvPr id="89" name="TextBox 10">
            <a:hlinkClick r:id="rId2"/>
          </p:cNvPr>
          <p:cNvSpPr>
            <a:spLocks noChangeArrowheads="1"/>
          </p:cNvSpPr>
          <p:nvPr/>
        </p:nvSpPr>
        <p:spPr bwMode="auto">
          <a:xfrm>
            <a:off x="8113672" y="3831890"/>
            <a:ext cx="3699521" cy="36576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ts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http://xxxxxxx.com</a:t>
            </a:r>
          </a:p>
        </p:txBody>
      </p:sp>
    </p:spTree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4177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1.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凡事均有可改善的空间</a:t>
            </a:r>
            <a:endParaRPr lang="zh-CN" altLang="en-US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二战时，美国产的降落伞合格率已经提升到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99.9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％，军方要求产品的合格率必须达到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％。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厂商不以为然，强调任何产品都不可能达到绝对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％的合格，除非出现奇迹。但是，降落伞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99.9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％的合格率，就意味着每一千人中有一人会送命。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后来，军方改变了检查质量的方法，决定从降落伞中随机挑出一个，让厂商负责人背着它跳下。方法实施后，奇迹出现了，不合格率立刻变成了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！ </a:t>
            </a:r>
          </a:p>
        </p:txBody>
      </p:sp>
      <p:sp>
        <p:nvSpPr>
          <p:cNvPr id="30" name="矩形 29"/>
          <p:cNvSpPr/>
          <p:nvPr/>
        </p:nvSpPr>
        <p:spPr>
          <a:xfrm>
            <a:off x="2239655" y="3513225"/>
            <a:ext cx="7160935" cy="23945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只有</a:t>
            </a:r>
            <a:r>
              <a:rPr lang="zh-CN" altLang="en-US" sz="6800" b="1" dirty="0">
                <a:solidFill>
                  <a:srgbClr val="FF8900"/>
                </a:solidFill>
              </a:rPr>
              <a:t>相对的改善</a:t>
            </a: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</a:t>
            </a:r>
            <a:endParaRPr lang="en-US" altLang="zh-CN" sz="6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没有绝对的完美！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3818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2.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千里之堤，溃于蚁穴</a:t>
            </a:r>
            <a:endParaRPr lang="zh-CN" altLang="en-US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0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古英格兰有名谣：“少了一枚铁钉，掉了一只马掌，掉了一只马掌，丢了一匹战马，丢了一匹战马，败了一场战役，败了一场战役，丢了一个国家。”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这是发生在查理三世的故事。查理准备与里奇蒙德决一死战，查理让一个马夫去给自己的战马钉马掌，铁匠钉到第四个马掌时，差一个钉子，铁匠便偷偷敷衍了事，不久，查理和对方交上了火，大战中忽然一只马掌掉了，国王被掀翻在地，王国随之易主。</a:t>
            </a:r>
          </a:p>
        </p:txBody>
      </p:sp>
      <p:sp>
        <p:nvSpPr>
          <p:cNvPr id="30" name="矩形 29"/>
          <p:cNvSpPr/>
          <p:nvPr/>
        </p:nvSpPr>
        <p:spPr>
          <a:xfrm>
            <a:off x="2239655" y="3513225"/>
            <a:ext cx="7160935" cy="23945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问题拖延不解决，</a:t>
            </a:r>
            <a:endParaRPr lang="en-US" altLang="zh-CN" sz="6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必将</a:t>
            </a:r>
            <a:r>
              <a:rPr lang="zh-CN" altLang="en-US" sz="6800" b="1" dirty="0">
                <a:solidFill>
                  <a:srgbClr val="FF8900"/>
                </a:solidFill>
              </a:rPr>
              <a:t>积重难返</a:t>
            </a: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4536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3.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别怕问题，问题就是机会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47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为了让人们生活得更加幸福，农业科技专家进行着辛苦的努力。袁隆平研制的杂交水稻解决了人们吃饭难的问题，中国创造了震惊世界的奇迹，把水稻产量提高到了原产量的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600%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至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800%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，让中国十多亿人彻底解决了“吃饱饭”的问题，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5%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的土地养活了世界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22%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的人口。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袁隆平因此被誉为“杂交水稻之父”，享受国务院津贴和高工资待遇。</a:t>
            </a:r>
          </a:p>
        </p:txBody>
      </p:sp>
      <p:sp>
        <p:nvSpPr>
          <p:cNvPr id="30" name="矩形 29"/>
          <p:cNvSpPr/>
          <p:nvPr/>
        </p:nvSpPr>
        <p:spPr>
          <a:xfrm>
            <a:off x="2239655" y="3274940"/>
            <a:ext cx="8494633" cy="26407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6600" b="1" dirty="0">
                <a:solidFill>
                  <a:srgbClr val="FF8900"/>
                </a:solidFill>
              </a:rPr>
              <a:t>问题就是机会</a:t>
            </a: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你能解决多大的问题，你就坐多高的位子</a:t>
            </a: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你能解决多少问题，你就能拿多少薪水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2741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4.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预防胜于治疗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0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《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汉书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霍光传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》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记载了一则“曲突徙薪”故事：说的是某人见一户人家炉灶的烟囱是直的，旁边放了不少柴草，于是就对主人说：烟囱应改成弯曲的，把柴草搬远点，否则会有火患。主人听了不以为然。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不久，该户人家果然失火，幸亏邻居相救，及时扑灭了火灾。事后，他主人烹羊宰牛，宴请四邻，以酬谢他们救火的功劳，但是并没有请当初建议他将柴禾移走、烟囱改弯的人。</a:t>
            </a:r>
          </a:p>
        </p:txBody>
      </p:sp>
      <p:sp>
        <p:nvSpPr>
          <p:cNvPr id="6" name="矩形 5"/>
          <p:cNvSpPr/>
          <p:nvPr/>
        </p:nvSpPr>
        <p:spPr>
          <a:xfrm>
            <a:off x="2239655" y="3513225"/>
            <a:ext cx="8905002" cy="2312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rgbClr val="FF8900"/>
                </a:solidFill>
              </a:rPr>
              <a:t>防患于未然之前</a:t>
            </a: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</a:t>
            </a:r>
            <a:endParaRPr lang="en-US" altLang="zh-CN" sz="6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更胜于治乱于已成之后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2741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5.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治本胜于治标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0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枭逢鸠。鸠曰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:“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子将安之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?”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枭曰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:“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我将东徙。” 鸠曰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:“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何故？” 枭曰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:“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乡人皆恶我鸣。以故东徙。”鸠曰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:“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子能更鸣可矣，不能更鸣，东徙犹恶子之声。”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这则故事主要讲：枭遇到鸠后，鸠曰：“你要去哪里？”枭曰：“家乡的人要我走，他们讨厌我的鸣叫声，所以我要向东迁移。”鸠说：“你若是改变了你的叫声还可以，但如果你不能改变，向东迁移，那里的人照样会讨厌你的鸣叫声。”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513225"/>
            <a:ext cx="8032968" cy="23945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扬汤止沸是治标，</a:t>
            </a:r>
            <a:endParaRPr lang="en-US" altLang="zh-CN" sz="6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而</a:t>
            </a:r>
            <a:r>
              <a:rPr lang="zh-CN" altLang="en-US" sz="6800" b="1" dirty="0">
                <a:solidFill>
                  <a:srgbClr val="FF8900"/>
                </a:solidFill>
              </a:rPr>
              <a:t>釜底抽薪</a:t>
            </a: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是治本。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4177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6. </a:t>
            </a:r>
            <a:r>
              <a:rPr lang="zh-CN" altLang="en-US" sz="2800" kern="100" dirty="0">
                <a:solidFill>
                  <a:schemeClr val="bg1"/>
                </a:solidFill>
                <a:latin typeface="+mn-ea"/>
                <a:cs typeface="Times New Roman" pitchFamily="18" charset="0"/>
              </a:rPr>
              <a:t>变左右为难为左右逢源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47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韩昭侯酒醉睡着了，典衣（专门管衣服的人）不在，典冠（专门管帽子的人）怕昭侯着凉，拿衣服盖在昭侯身上。昭侯醒来，十分高兴部属对他如此关心，问：是谁盖的？左右答：典冠。昭侯因越权而处死典冠，因失责而处罚典衣。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——《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韩非子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》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不盖，就是不关心；一盖，便成越权，如果你是典冠，你该怎么办？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513225"/>
            <a:ext cx="6288901" cy="23945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灵活应对很重要</a:t>
            </a:r>
            <a:endParaRPr lang="en-US" altLang="zh-CN" sz="6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6800" b="1" dirty="0">
                <a:solidFill>
                  <a:srgbClr val="FF8900"/>
                </a:solidFill>
              </a:rPr>
              <a:t>危机可能是转机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">
      <a:majorFont>
        <a:latin typeface="Impact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2386</Words>
  <Application>Microsoft Office PowerPoint</Application>
  <PresentationFormat>宽屏</PresentationFormat>
  <Paragraphs>178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1" baseType="lpstr">
      <vt:lpstr>Arial Unicode MS</vt:lpstr>
      <vt:lpstr>方正超粗黑简体</vt:lpstr>
      <vt:lpstr>华康俪金黑W8(P)</vt:lpstr>
      <vt:lpstr>经典繁仿黑</vt:lpstr>
      <vt:lpstr>宋体</vt:lpstr>
      <vt:lpstr>微软雅黑</vt:lpstr>
      <vt:lpstr>Arial</vt:lpstr>
      <vt:lpstr>Berlin Sans FB</vt:lpstr>
      <vt:lpstr>Impact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哎呀小小草</dc:title>
  <dc:subject>哎呀小小草</dc:subject>
  <dc:creator>哎呀小小草</dc:creator>
  <cp:keywords>https://800sucai.taobao.com</cp:keywords>
  <dc:description>https://800sucai.taobao.com</dc:description>
  <cp:lastModifiedBy>Administrator</cp:lastModifiedBy>
  <cp:revision>259</cp:revision>
  <dcterms:created xsi:type="dcterms:W3CDTF">2015-07-19T02:38:00Z</dcterms:created>
  <dcterms:modified xsi:type="dcterms:W3CDTF">2018-08-31T01:42:52Z</dcterms:modified>
  <cp:category>https://800sucai.taobao.com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